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2"/>
  </p:notesMasterIdLst>
  <p:sldIdLst>
    <p:sldId id="257" r:id="rId2"/>
    <p:sldId id="258" r:id="rId3"/>
    <p:sldId id="355" r:id="rId4"/>
    <p:sldId id="414" r:id="rId5"/>
    <p:sldId id="394" r:id="rId6"/>
    <p:sldId id="396" r:id="rId7"/>
    <p:sldId id="427" r:id="rId8"/>
    <p:sldId id="432" r:id="rId9"/>
    <p:sldId id="428" r:id="rId10"/>
    <p:sldId id="433" r:id="rId11"/>
    <p:sldId id="434" r:id="rId12"/>
    <p:sldId id="360" r:id="rId13"/>
    <p:sldId id="412" r:id="rId14"/>
    <p:sldId id="260" r:id="rId15"/>
    <p:sldId id="400" r:id="rId16"/>
    <p:sldId id="401" r:id="rId17"/>
    <p:sldId id="398" r:id="rId18"/>
    <p:sldId id="399" r:id="rId19"/>
    <p:sldId id="259" r:id="rId20"/>
    <p:sldId id="397" r:id="rId21"/>
    <p:sldId id="261" r:id="rId22"/>
    <p:sldId id="262" r:id="rId23"/>
    <p:sldId id="402" r:id="rId24"/>
    <p:sldId id="423" r:id="rId25"/>
    <p:sldId id="404" r:id="rId26"/>
    <p:sldId id="405" r:id="rId27"/>
    <p:sldId id="376" r:id="rId28"/>
    <p:sldId id="264" r:id="rId29"/>
    <p:sldId id="265" r:id="rId30"/>
    <p:sldId id="356" r:id="rId31"/>
    <p:sldId id="363" r:id="rId32"/>
    <p:sldId id="266" r:id="rId33"/>
    <p:sldId id="330" r:id="rId34"/>
    <p:sldId id="331" r:id="rId35"/>
    <p:sldId id="333" r:id="rId36"/>
    <p:sldId id="332" r:id="rId37"/>
    <p:sldId id="365" r:id="rId38"/>
    <p:sldId id="335" r:id="rId39"/>
    <p:sldId id="424" r:id="rId40"/>
    <p:sldId id="417" r:id="rId41"/>
    <p:sldId id="410" r:id="rId42"/>
    <p:sldId id="409" r:id="rId43"/>
    <p:sldId id="407" r:id="rId44"/>
    <p:sldId id="364" r:id="rId45"/>
    <p:sldId id="366" r:id="rId46"/>
    <p:sldId id="367" r:id="rId47"/>
    <p:sldId id="368" r:id="rId48"/>
    <p:sldId id="370" r:id="rId49"/>
    <p:sldId id="369" r:id="rId50"/>
    <p:sldId id="382" r:id="rId51"/>
    <p:sldId id="431" r:id="rId52"/>
    <p:sldId id="319" r:id="rId53"/>
    <p:sldId id="318" r:id="rId54"/>
    <p:sldId id="317" r:id="rId55"/>
    <p:sldId id="322" r:id="rId56"/>
    <p:sldId id="321" r:id="rId57"/>
    <p:sldId id="324" r:id="rId58"/>
    <p:sldId id="345" r:id="rId59"/>
    <p:sldId id="416" r:id="rId60"/>
    <p:sldId id="310" r:id="rId61"/>
    <p:sldId id="411" r:id="rId62"/>
    <p:sldId id="408" r:id="rId63"/>
    <p:sldId id="311" r:id="rId64"/>
    <p:sldId id="313" r:id="rId65"/>
    <p:sldId id="314" r:id="rId66"/>
    <p:sldId id="323" r:id="rId67"/>
    <p:sldId id="395" r:id="rId68"/>
    <p:sldId id="325" r:id="rId69"/>
    <p:sldId id="326" r:id="rId70"/>
    <p:sldId id="268" r:id="rId71"/>
    <p:sldId id="327" r:id="rId72"/>
    <p:sldId id="429" r:id="rId73"/>
    <p:sldId id="328" r:id="rId74"/>
    <p:sldId id="329" r:id="rId75"/>
    <p:sldId id="269" r:id="rId76"/>
    <p:sldId id="336" r:id="rId77"/>
    <p:sldId id="375" r:id="rId78"/>
    <p:sldId id="418" r:id="rId79"/>
    <p:sldId id="344" r:id="rId80"/>
    <p:sldId id="435" r:id="rId81"/>
    <p:sldId id="436" r:id="rId82"/>
    <p:sldId id="437" r:id="rId83"/>
    <p:sldId id="438" r:id="rId84"/>
    <p:sldId id="439" r:id="rId85"/>
    <p:sldId id="440" r:id="rId86"/>
    <p:sldId id="441" r:id="rId87"/>
    <p:sldId id="442" r:id="rId88"/>
    <p:sldId id="443" r:id="rId89"/>
    <p:sldId id="444" r:id="rId90"/>
    <p:sldId id="445" r:id="rId91"/>
    <p:sldId id="446" r:id="rId92"/>
    <p:sldId id="447" r:id="rId93"/>
    <p:sldId id="448" r:id="rId94"/>
    <p:sldId id="449" r:id="rId95"/>
    <p:sldId id="450" r:id="rId96"/>
    <p:sldId id="451" r:id="rId97"/>
    <p:sldId id="452" r:id="rId98"/>
    <p:sldId id="453" r:id="rId99"/>
    <p:sldId id="454" r:id="rId100"/>
    <p:sldId id="455" r:id="rId101"/>
    <p:sldId id="420" r:id="rId102"/>
    <p:sldId id="301" r:id="rId103"/>
    <p:sldId id="415" r:id="rId104"/>
    <p:sldId id="419" r:id="rId105"/>
    <p:sldId id="346" r:id="rId106"/>
    <p:sldId id="351" r:id="rId107"/>
    <p:sldId id="352" r:id="rId108"/>
    <p:sldId id="353" r:id="rId109"/>
    <p:sldId id="354" r:id="rId110"/>
    <p:sldId id="306" r:id="rId1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FF"/>
    <a:srgbClr val="003399"/>
    <a:srgbClr val="FF6600"/>
    <a:srgbClr val="3366CC"/>
    <a:srgbClr val="0033CC"/>
    <a:srgbClr val="CC3300"/>
    <a:srgbClr val="008000"/>
    <a:srgbClr val="0748CB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41" autoAdjust="0"/>
  </p:normalViewPr>
  <p:slideViewPr>
    <p:cSldViewPr>
      <p:cViewPr varScale="1">
        <p:scale>
          <a:sx n="64" d="100"/>
          <a:sy n="64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slide" Target="slides/slide110.xml"/><Relationship Id="rId112" Type="http://schemas.openxmlformats.org/officeDocument/2006/relationships/notesMaster" Target="notesMasters/notesMaster1.xml"/><Relationship Id="rId113" Type="http://schemas.openxmlformats.org/officeDocument/2006/relationships/printerSettings" Target="printerSettings/printerSettings1.bin"/><Relationship Id="rId114" Type="http://schemas.openxmlformats.org/officeDocument/2006/relationships/presProps" Target="presProps.xml"/><Relationship Id="rId115" Type="http://schemas.openxmlformats.org/officeDocument/2006/relationships/viewProps" Target="viewProps.xml"/><Relationship Id="rId116" Type="http://schemas.openxmlformats.org/officeDocument/2006/relationships/theme" Target="theme/theme1.xml"/><Relationship Id="rId11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DA0A1-46F8-48A9-BD93-9AE5B0B27262}" type="doc">
      <dgm:prSet loTypeId="urn:microsoft.com/office/officeart/2005/8/layout/arrow2" loCatId="process" qsTypeId="urn:microsoft.com/office/officeart/2005/8/quickstyle/simple1" qsCatId="simple" csTypeId="urn:microsoft.com/office/officeart/2005/8/colors/accent4_5" csCatId="accent4" phldr="1"/>
      <dgm:spPr>
        <a:scene3d>
          <a:camera prst="perspectiveContrastingLeftFacing"/>
          <a:lightRig rig="threePt" dir="t"/>
        </a:scene3d>
      </dgm:spPr>
    </dgm:pt>
    <dgm:pt modelId="{E43F0E6B-D0E8-4CD5-9B73-1F954910A66C}">
      <dgm:prSet phldrT="[Text]" custT="1"/>
      <dgm:spPr>
        <a:sp3d>
          <a:bevelT w="114300" prst="hardEdge"/>
        </a:sp3d>
      </dgm:spPr>
      <dgm:t>
        <a:bodyPr/>
        <a:lstStyle/>
        <a:p>
          <a:r>
            <a:rPr lang="en-US" sz="2400" b="1" dirty="0" smtClean="0">
              <a:solidFill>
                <a:srgbClr val="3366CC"/>
              </a:solidFill>
            </a:rPr>
            <a:t>Novice</a:t>
          </a:r>
          <a:endParaRPr lang="en-US" sz="2400" b="1" dirty="0">
            <a:solidFill>
              <a:srgbClr val="3366CC"/>
            </a:solidFill>
          </a:endParaRPr>
        </a:p>
      </dgm:t>
    </dgm:pt>
    <dgm:pt modelId="{0D4806D0-E270-4382-BBF4-57B47C24FCED}" type="sibTrans" cxnId="{8680724F-0C07-4964-82F2-9805264846DD}">
      <dgm:prSet/>
      <dgm:spPr/>
      <dgm:t>
        <a:bodyPr/>
        <a:lstStyle/>
        <a:p>
          <a:endParaRPr lang="en-US"/>
        </a:p>
      </dgm:t>
    </dgm:pt>
    <dgm:pt modelId="{638FD480-9B1A-4C0A-83CF-E4C039BCAC31}" type="parTrans" cxnId="{8680724F-0C07-4964-82F2-9805264846DD}">
      <dgm:prSet/>
      <dgm:spPr/>
      <dgm:t>
        <a:bodyPr/>
        <a:lstStyle/>
        <a:p>
          <a:endParaRPr lang="en-US"/>
        </a:p>
      </dgm:t>
    </dgm:pt>
    <dgm:pt modelId="{24C968CA-B222-4EBF-B933-9735A8C3EC2F}">
      <dgm:prSet phldrT="[Text]" custT="1"/>
      <dgm:spPr>
        <a:sp3d>
          <a:bevelT w="114300" prst="hardEdge"/>
        </a:sp3d>
      </dgm:spPr>
      <dgm:t>
        <a:bodyPr/>
        <a:lstStyle/>
        <a:p>
          <a:r>
            <a:rPr lang="en-US" sz="1600" b="1" dirty="0" smtClean="0">
              <a:solidFill>
                <a:srgbClr val="00B050"/>
              </a:solidFill>
            </a:rPr>
            <a:t>Intermediate</a:t>
          </a:r>
          <a:endParaRPr lang="en-US" sz="1600" b="1" dirty="0">
            <a:solidFill>
              <a:srgbClr val="00B050"/>
            </a:solidFill>
          </a:endParaRPr>
        </a:p>
      </dgm:t>
    </dgm:pt>
    <dgm:pt modelId="{3E9BCE0B-B680-48DC-922B-80318E56239C}" type="sibTrans" cxnId="{FED211AC-6166-4E41-BFDF-218024AE1940}">
      <dgm:prSet/>
      <dgm:spPr/>
      <dgm:t>
        <a:bodyPr/>
        <a:lstStyle/>
        <a:p>
          <a:endParaRPr lang="en-US"/>
        </a:p>
      </dgm:t>
    </dgm:pt>
    <dgm:pt modelId="{DB984547-A5EE-4B48-932B-8F8294A4F43A}" type="parTrans" cxnId="{FED211AC-6166-4E41-BFDF-218024AE1940}">
      <dgm:prSet/>
      <dgm:spPr/>
      <dgm:t>
        <a:bodyPr/>
        <a:lstStyle/>
        <a:p>
          <a:endParaRPr lang="en-US"/>
        </a:p>
      </dgm:t>
    </dgm:pt>
    <dgm:pt modelId="{794B6D07-E983-478E-AC4C-A89AB579115D}">
      <dgm:prSet phldrT="[Text]" custT="1"/>
      <dgm:spPr>
        <a:sp3d>
          <a:bevelT w="114300" prst="hardEdge"/>
        </a:sp3d>
      </dgm:spPr>
      <dgm:t>
        <a:bodyPr/>
        <a:lstStyle/>
        <a:p>
          <a:r>
            <a:rPr lang="en-US" sz="1800" b="1" dirty="0" smtClean="0">
              <a:solidFill>
                <a:srgbClr val="FF6600"/>
              </a:solidFill>
            </a:rPr>
            <a:t>Advanced</a:t>
          </a:r>
          <a:r>
            <a:rPr lang="en-US" sz="1800" dirty="0" smtClean="0">
              <a:solidFill>
                <a:srgbClr val="FF6600"/>
              </a:solidFill>
            </a:rPr>
            <a:t> </a:t>
          </a:r>
          <a:endParaRPr lang="en-US" sz="1800" dirty="0">
            <a:solidFill>
              <a:srgbClr val="FF6600"/>
            </a:solidFill>
          </a:endParaRPr>
        </a:p>
      </dgm:t>
    </dgm:pt>
    <dgm:pt modelId="{B42762AB-FEF4-4798-A181-3A8D427B6281}" type="sibTrans" cxnId="{9ABB70CF-49BF-4529-BC1A-66DE348BD72F}">
      <dgm:prSet/>
      <dgm:spPr/>
      <dgm:t>
        <a:bodyPr/>
        <a:lstStyle/>
        <a:p>
          <a:endParaRPr lang="en-US"/>
        </a:p>
      </dgm:t>
    </dgm:pt>
    <dgm:pt modelId="{5BDC8A6A-11F6-4C00-B958-18F79C13C122}" type="parTrans" cxnId="{9ABB70CF-49BF-4529-BC1A-66DE348BD72F}">
      <dgm:prSet/>
      <dgm:spPr/>
      <dgm:t>
        <a:bodyPr/>
        <a:lstStyle/>
        <a:p>
          <a:endParaRPr lang="en-US"/>
        </a:p>
      </dgm:t>
    </dgm:pt>
    <dgm:pt modelId="{FCB73F0C-01FB-4FE5-A856-0DAC01C3F457}" type="pres">
      <dgm:prSet presAssocID="{817DA0A1-46F8-48A9-BD93-9AE5B0B27262}" presName="arrowDiagram" presStyleCnt="0">
        <dgm:presLayoutVars>
          <dgm:chMax val="5"/>
          <dgm:dir/>
          <dgm:resizeHandles val="exact"/>
        </dgm:presLayoutVars>
      </dgm:prSet>
      <dgm:spPr/>
    </dgm:pt>
    <dgm:pt modelId="{BE1E6400-35B0-433C-96B3-4E97E02E1B0E}" type="pres">
      <dgm:prSet presAssocID="{817DA0A1-46F8-48A9-BD93-9AE5B0B27262}" presName="arrow" presStyleLbl="bgShp" presStyleIdx="0" presStyleCnt="1"/>
      <dgm:spPr>
        <a:solidFill>
          <a:srgbClr val="6699FF"/>
        </a:solidFill>
        <a:effectLst>
          <a:softEdge rad="317500"/>
        </a:effectLst>
        <a:sp3d>
          <a:bevelT w="114300" prst="hardEdge"/>
        </a:sp3d>
      </dgm:spPr>
    </dgm:pt>
    <dgm:pt modelId="{FE0617CD-DC6E-418A-9069-05F042BA0098}" type="pres">
      <dgm:prSet presAssocID="{817DA0A1-46F8-48A9-BD93-9AE5B0B27262}" presName="arrowDiagram3" presStyleCnt="0"/>
      <dgm:spPr>
        <a:sp3d>
          <a:bevelT w="114300" prst="hardEdge"/>
        </a:sp3d>
      </dgm:spPr>
    </dgm:pt>
    <dgm:pt modelId="{6029878D-0330-4ABB-904B-5806529D3D0A}" type="pres">
      <dgm:prSet presAssocID="{E43F0E6B-D0E8-4CD5-9B73-1F954910A66C}" presName="bullet3a" presStyleLbl="node1" presStyleIdx="0" presStyleCnt="3"/>
      <dgm:spPr>
        <a:sp3d>
          <a:bevelT w="114300" prst="hardEdge"/>
        </a:sp3d>
      </dgm:spPr>
    </dgm:pt>
    <dgm:pt modelId="{9290240E-6A51-4239-A637-9165A1F9AF10}" type="pres">
      <dgm:prSet presAssocID="{E43F0E6B-D0E8-4CD5-9B73-1F954910A66C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B5713-9720-4D63-8479-99DA70E4DCB7}" type="pres">
      <dgm:prSet presAssocID="{24C968CA-B222-4EBF-B933-9735A8C3EC2F}" presName="bullet3b" presStyleLbl="node1" presStyleIdx="1" presStyleCnt="3"/>
      <dgm:spPr>
        <a:sp3d>
          <a:bevelT w="114300" prst="hardEdge"/>
        </a:sp3d>
      </dgm:spPr>
    </dgm:pt>
    <dgm:pt modelId="{ECDEAF87-A72E-4833-832C-795D53B80F0E}" type="pres">
      <dgm:prSet presAssocID="{24C968CA-B222-4EBF-B933-9735A8C3EC2F}" presName="textBox3b" presStyleLbl="revTx" presStyleIdx="1" presStyleCnt="3" custLinFactNeighborX="2778" custLinFactNeighborY="-1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BFE17-3703-40A7-AE2E-FEA6C2EF7546}" type="pres">
      <dgm:prSet presAssocID="{794B6D07-E983-478E-AC4C-A89AB579115D}" presName="bullet3c" presStyleLbl="node1" presStyleIdx="2" presStyleCnt="3"/>
      <dgm:spPr>
        <a:sp3d>
          <a:bevelT w="114300" prst="hardEdge"/>
        </a:sp3d>
      </dgm:spPr>
    </dgm:pt>
    <dgm:pt modelId="{8409A8CE-5CBE-434A-80B9-D9AC5ABD81CA}" type="pres">
      <dgm:prSet presAssocID="{794B6D07-E983-478E-AC4C-A89AB579115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D211AC-6166-4E41-BFDF-218024AE1940}" srcId="{817DA0A1-46F8-48A9-BD93-9AE5B0B27262}" destId="{24C968CA-B222-4EBF-B933-9735A8C3EC2F}" srcOrd="1" destOrd="0" parTransId="{DB984547-A5EE-4B48-932B-8F8294A4F43A}" sibTransId="{3E9BCE0B-B680-48DC-922B-80318E56239C}"/>
    <dgm:cxn modelId="{9ABB70CF-49BF-4529-BC1A-66DE348BD72F}" srcId="{817DA0A1-46F8-48A9-BD93-9AE5B0B27262}" destId="{794B6D07-E983-478E-AC4C-A89AB579115D}" srcOrd="2" destOrd="0" parTransId="{5BDC8A6A-11F6-4C00-B958-18F79C13C122}" sibTransId="{B42762AB-FEF4-4798-A181-3A8D427B6281}"/>
    <dgm:cxn modelId="{72C79FFE-AF4C-4CC2-9175-6E22A16BD0B8}" type="presOf" srcId="{24C968CA-B222-4EBF-B933-9735A8C3EC2F}" destId="{ECDEAF87-A72E-4833-832C-795D53B80F0E}" srcOrd="0" destOrd="0" presId="urn:microsoft.com/office/officeart/2005/8/layout/arrow2"/>
    <dgm:cxn modelId="{30A9D087-442F-497A-B7E9-33650BCE8F85}" type="presOf" srcId="{E43F0E6B-D0E8-4CD5-9B73-1F954910A66C}" destId="{9290240E-6A51-4239-A637-9165A1F9AF10}" srcOrd="0" destOrd="0" presId="urn:microsoft.com/office/officeart/2005/8/layout/arrow2"/>
    <dgm:cxn modelId="{867E8E5D-5D60-48AF-B688-6B1730CB2D4C}" type="presOf" srcId="{794B6D07-E983-478E-AC4C-A89AB579115D}" destId="{8409A8CE-5CBE-434A-80B9-D9AC5ABD81CA}" srcOrd="0" destOrd="0" presId="urn:microsoft.com/office/officeart/2005/8/layout/arrow2"/>
    <dgm:cxn modelId="{8680724F-0C07-4964-82F2-9805264846DD}" srcId="{817DA0A1-46F8-48A9-BD93-9AE5B0B27262}" destId="{E43F0E6B-D0E8-4CD5-9B73-1F954910A66C}" srcOrd="0" destOrd="0" parTransId="{638FD480-9B1A-4C0A-83CF-E4C039BCAC31}" sibTransId="{0D4806D0-E270-4382-BBF4-57B47C24FCED}"/>
    <dgm:cxn modelId="{CEF960FF-8C92-40F9-B3F1-A5542E22CD5F}" type="presOf" srcId="{817DA0A1-46F8-48A9-BD93-9AE5B0B27262}" destId="{FCB73F0C-01FB-4FE5-A856-0DAC01C3F457}" srcOrd="0" destOrd="0" presId="urn:microsoft.com/office/officeart/2005/8/layout/arrow2"/>
    <dgm:cxn modelId="{EA2E66A8-76CD-4791-A9CD-57D788509696}" type="presParOf" srcId="{FCB73F0C-01FB-4FE5-A856-0DAC01C3F457}" destId="{BE1E6400-35B0-433C-96B3-4E97E02E1B0E}" srcOrd="0" destOrd="0" presId="urn:microsoft.com/office/officeart/2005/8/layout/arrow2"/>
    <dgm:cxn modelId="{8EB575FE-72CE-4CBC-B35E-E66079DF943D}" type="presParOf" srcId="{FCB73F0C-01FB-4FE5-A856-0DAC01C3F457}" destId="{FE0617CD-DC6E-418A-9069-05F042BA0098}" srcOrd="1" destOrd="0" presId="urn:microsoft.com/office/officeart/2005/8/layout/arrow2"/>
    <dgm:cxn modelId="{D99C63F4-343E-4D61-A456-E92209AE1202}" type="presParOf" srcId="{FE0617CD-DC6E-418A-9069-05F042BA0098}" destId="{6029878D-0330-4ABB-904B-5806529D3D0A}" srcOrd="0" destOrd="0" presId="urn:microsoft.com/office/officeart/2005/8/layout/arrow2"/>
    <dgm:cxn modelId="{D9BCEE3E-713A-44DC-8AFC-E432359C6A55}" type="presParOf" srcId="{FE0617CD-DC6E-418A-9069-05F042BA0098}" destId="{9290240E-6A51-4239-A637-9165A1F9AF10}" srcOrd="1" destOrd="0" presId="urn:microsoft.com/office/officeart/2005/8/layout/arrow2"/>
    <dgm:cxn modelId="{0E0F2A23-BBE2-4F4A-AF59-2A05B133D006}" type="presParOf" srcId="{FE0617CD-DC6E-418A-9069-05F042BA0098}" destId="{672B5713-9720-4D63-8479-99DA70E4DCB7}" srcOrd="2" destOrd="0" presId="urn:microsoft.com/office/officeart/2005/8/layout/arrow2"/>
    <dgm:cxn modelId="{0AA433E3-43F9-4C87-A28A-55AED0F7FBA4}" type="presParOf" srcId="{FE0617CD-DC6E-418A-9069-05F042BA0098}" destId="{ECDEAF87-A72E-4833-832C-795D53B80F0E}" srcOrd="3" destOrd="0" presId="urn:microsoft.com/office/officeart/2005/8/layout/arrow2"/>
    <dgm:cxn modelId="{6D95512A-E1C1-4C6A-807A-DD6C951C07EA}" type="presParOf" srcId="{FE0617CD-DC6E-418A-9069-05F042BA0098}" destId="{ED9BFE17-3703-40A7-AE2E-FEA6C2EF7546}" srcOrd="4" destOrd="0" presId="urn:microsoft.com/office/officeart/2005/8/layout/arrow2"/>
    <dgm:cxn modelId="{A1FFA6DE-ED34-401F-836E-B965A671A8AC}" type="presParOf" srcId="{FE0617CD-DC6E-418A-9069-05F042BA0098}" destId="{8409A8CE-5CBE-434A-80B9-D9AC5ABD81CA}" srcOrd="5" destOrd="0" presId="urn:microsoft.com/office/officeart/2005/8/layout/arrow2"/>
  </dgm:cxnLst>
  <dgm:bg>
    <a:noFill/>
    <a:effectLst>
      <a:glow rad="139700">
        <a:schemeClr val="accent6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7DA0A1-46F8-48A9-BD93-9AE5B0B27262}" type="doc">
      <dgm:prSet loTypeId="urn:microsoft.com/office/officeart/2005/8/layout/arrow2" loCatId="process" qsTypeId="urn:microsoft.com/office/officeart/2005/8/quickstyle/simple1" qsCatId="simple" csTypeId="urn:microsoft.com/office/officeart/2005/8/colors/accent4_5" csCatId="accent4" phldr="1"/>
      <dgm:spPr>
        <a:scene3d>
          <a:camera prst="perspectiveContrastingLeftFacing"/>
          <a:lightRig rig="threePt" dir="t"/>
        </a:scene3d>
      </dgm:spPr>
    </dgm:pt>
    <dgm:pt modelId="{E43F0E6B-D0E8-4CD5-9B73-1F954910A66C}">
      <dgm:prSet phldrT="[Text]" custT="1"/>
      <dgm:spPr>
        <a:sp3d>
          <a:bevelT w="114300" prst="hardEdge"/>
        </a:sp3d>
      </dgm:spPr>
      <dgm:t>
        <a:bodyPr/>
        <a:lstStyle/>
        <a:p>
          <a:r>
            <a:rPr lang="en-US" sz="2400" b="1" dirty="0" smtClean="0">
              <a:solidFill>
                <a:srgbClr val="3366CC"/>
              </a:solidFill>
            </a:rPr>
            <a:t>Novice</a:t>
          </a:r>
          <a:endParaRPr lang="en-US" sz="2400" b="1" dirty="0">
            <a:solidFill>
              <a:srgbClr val="3366CC"/>
            </a:solidFill>
          </a:endParaRPr>
        </a:p>
      </dgm:t>
    </dgm:pt>
    <dgm:pt modelId="{0D4806D0-E270-4382-BBF4-57B47C24FCED}" type="sibTrans" cxnId="{8680724F-0C07-4964-82F2-9805264846DD}">
      <dgm:prSet/>
      <dgm:spPr/>
      <dgm:t>
        <a:bodyPr/>
        <a:lstStyle/>
        <a:p>
          <a:endParaRPr lang="en-US"/>
        </a:p>
      </dgm:t>
    </dgm:pt>
    <dgm:pt modelId="{638FD480-9B1A-4C0A-83CF-E4C039BCAC31}" type="parTrans" cxnId="{8680724F-0C07-4964-82F2-9805264846DD}">
      <dgm:prSet/>
      <dgm:spPr/>
      <dgm:t>
        <a:bodyPr/>
        <a:lstStyle/>
        <a:p>
          <a:endParaRPr lang="en-US"/>
        </a:p>
      </dgm:t>
    </dgm:pt>
    <dgm:pt modelId="{24C968CA-B222-4EBF-B933-9735A8C3EC2F}">
      <dgm:prSet phldrT="[Text]" custT="1"/>
      <dgm:spPr>
        <a:sp3d>
          <a:bevelT w="114300" prst="hardEdge"/>
        </a:sp3d>
      </dgm:spPr>
      <dgm:t>
        <a:bodyPr/>
        <a:lstStyle/>
        <a:p>
          <a:r>
            <a:rPr lang="en-US" sz="1600" b="1" dirty="0" smtClean="0">
              <a:solidFill>
                <a:srgbClr val="00B050"/>
              </a:solidFill>
            </a:rPr>
            <a:t>Intermediate</a:t>
          </a:r>
          <a:endParaRPr lang="en-US" sz="1600" b="1" dirty="0">
            <a:solidFill>
              <a:srgbClr val="00B050"/>
            </a:solidFill>
          </a:endParaRPr>
        </a:p>
      </dgm:t>
    </dgm:pt>
    <dgm:pt modelId="{3E9BCE0B-B680-48DC-922B-80318E56239C}" type="sibTrans" cxnId="{FED211AC-6166-4E41-BFDF-218024AE1940}">
      <dgm:prSet/>
      <dgm:spPr/>
      <dgm:t>
        <a:bodyPr/>
        <a:lstStyle/>
        <a:p>
          <a:endParaRPr lang="en-US"/>
        </a:p>
      </dgm:t>
    </dgm:pt>
    <dgm:pt modelId="{DB984547-A5EE-4B48-932B-8F8294A4F43A}" type="parTrans" cxnId="{FED211AC-6166-4E41-BFDF-218024AE1940}">
      <dgm:prSet/>
      <dgm:spPr/>
      <dgm:t>
        <a:bodyPr/>
        <a:lstStyle/>
        <a:p>
          <a:endParaRPr lang="en-US"/>
        </a:p>
      </dgm:t>
    </dgm:pt>
    <dgm:pt modelId="{794B6D07-E983-478E-AC4C-A89AB579115D}">
      <dgm:prSet phldrT="[Text]" custT="1"/>
      <dgm:spPr>
        <a:sp3d>
          <a:bevelT w="114300" prst="hardEdge"/>
        </a:sp3d>
      </dgm:spPr>
      <dgm:t>
        <a:bodyPr/>
        <a:lstStyle/>
        <a:p>
          <a:r>
            <a:rPr lang="en-US" sz="1800" b="1" dirty="0" smtClean="0">
              <a:solidFill>
                <a:srgbClr val="FF6600"/>
              </a:solidFill>
            </a:rPr>
            <a:t>Advanced</a:t>
          </a:r>
          <a:r>
            <a:rPr lang="en-US" sz="1800" dirty="0" smtClean="0">
              <a:solidFill>
                <a:srgbClr val="FF6600"/>
              </a:solidFill>
            </a:rPr>
            <a:t> </a:t>
          </a:r>
          <a:endParaRPr lang="en-US" sz="1800" dirty="0">
            <a:solidFill>
              <a:srgbClr val="FF6600"/>
            </a:solidFill>
          </a:endParaRPr>
        </a:p>
      </dgm:t>
    </dgm:pt>
    <dgm:pt modelId="{B42762AB-FEF4-4798-A181-3A8D427B6281}" type="sibTrans" cxnId="{9ABB70CF-49BF-4529-BC1A-66DE348BD72F}">
      <dgm:prSet/>
      <dgm:spPr/>
      <dgm:t>
        <a:bodyPr/>
        <a:lstStyle/>
        <a:p>
          <a:endParaRPr lang="en-US"/>
        </a:p>
      </dgm:t>
    </dgm:pt>
    <dgm:pt modelId="{5BDC8A6A-11F6-4C00-B958-18F79C13C122}" type="parTrans" cxnId="{9ABB70CF-49BF-4529-BC1A-66DE348BD72F}">
      <dgm:prSet/>
      <dgm:spPr/>
      <dgm:t>
        <a:bodyPr/>
        <a:lstStyle/>
        <a:p>
          <a:endParaRPr lang="en-US"/>
        </a:p>
      </dgm:t>
    </dgm:pt>
    <dgm:pt modelId="{FCB73F0C-01FB-4FE5-A856-0DAC01C3F457}" type="pres">
      <dgm:prSet presAssocID="{817DA0A1-46F8-48A9-BD93-9AE5B0B27262}" presName="arrowDiagram" presStyleCnt="0">
        <dgm:presLayoutVars>
          <dgm:chMax val="5"/>
          <dgm:dir/>
          <dgm:resizeHandles val="exact"/>
        </dgm:presLayoutVars>
      </dgm:prSet>
      <dgm:spPr/>
    </dgm:pt>
    <dgm:pt modelId="{BE1E6400-35B0-433C-96B3-4E97E02E1B0E}" type="pres">
      <dgm:prSet presAssocID="{817DA0A1-46F8-48A9-BD93-9AE5B0B27262}" presName="arrow" presStyleLbl="bgShp" presStyleIdx="0" presStyleCnt="1" custLinFactNeighborX="-15104" custLinFactNeighborY="16573"/>
      <dgm:spPr>
        <a:solidFill>
          <a:srgbClr val="6699FF"/>
        </a:solidFill>
        <a:effectLst>
          <a:softEdge rad="317500"/>
        </a:effectLst>
        <a:sp3d>
          <a:bevelT w="114300" prst="hardEdge"/>
        </a:sp3d>
      </dgm:spPr>
    </dgm:pt>
    <dgm:pt modelId="{FE0617CD-DC6E-418A-9069-05F042BA0098}" type="pres">
      <dgm:prSet presAssocID="{817DA0A1-46F8-48A9-BD93-9AE5B0B27262}" presName="arrowDiagram3" presStyleCnt="0"/>
      <dgm:spPr>
        <a:sp3d>
          <a:bevelT w="114300" prst="hardEdge"/>
        </a:sp3d>
      </dgm:spPr>
    </dgm:pt>
    <dgm:pt modelId="{6029878D-0330-4ABB-904B-5806529D3D0A}" type="pres">
      <dgm:prSet presAssocID="{E43F0E6B-D0E8-4CD5-9B73-1F954910A66C}" presName="bullet3a" presStyleLbl="node1" presStyleIdx="0" presStyleCnt="3"/>
      <dgm:spPr>
        <a:sp3d>
          <a:bevelT w="114300" prst="hardEdge"/>
        </a:sp3d>
      </dgm:spPr>
    </dgm:pt>
    <dgm:pt modelId="{9290240E-6A51-4239-A637-9165A1F9AF10}" type="pres">
      <dgm:prSet presAssocID="{E43F0E6B-D0E8-4CD5-9B73-1F954910A66C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B5713-9720-4D63-8479-99DA70E4DCB7}" type="pres">
      <dgm:prSet presAssocID="{24C968CA-B222-4EBF-B933-9735A8C3EC2F}" presName="bullet3b" presStyleLbl="node1" presStyleIdx="1" presStyleCnt="3"/>
      <dgm:spPr>
        <a:sp3d>
          <a:bevelT w="114300" prst="hardEdge"/>
        </a:sp3d>
      </dgm:spPr>
    </dgm:pt>
    <dgm:pt modelId="{ECDEAF87-A72E-4833-832C-795D53B80F0E}" type="pres">
      <dgm:prSet presAssocID="{24C968CA-B222-4EBF-B933-9735A8C3EC2F}" presName="textBox3b" presStyleLbl="revTx" presStyleIdx="1" presStyleCnt="3" custLinFactNeighborX="2778" custLinFactNeighborY="-1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BFE17-3703-40A7-AE2E-FEA6C2EF7546}" type="pres">
      <dgm:prSet presAssocID="{794B6D07-E983-478E-AC4C-A89AB579115D}" presName="bullet3c" presStyleLbl="node1" presStyleIdx="2" presStyleCnt="3"/>
      <dgm:spPr>
        <a:sp3d>
          <a:bevelT w="114300" prst="hardEdge"/>
        </a:sp3d>
      </dgm:spPr>
    </dgm:pt>
    <dgm:pt modelId="{8409A8CE-5CBE-434A-80B9-D9AC5ABD81CA}" type="pres">
      <dgm:prSet presAssocID="{794B6D07-E983-478E-AC4C-A89AB579115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439EB4-FB6D-467C-BFDA-A0027591D228}" type="presOf" srcId="{817DA0A1-46F8-48A9-BD93-9AE5B0B27262}" destId="{FCB73F0C-01FB-4FE5-A856-0DAC01C3F457}" srcOrd="0" destOrd="0" presId="urn:microsoft.com/office/officeart/2005/8/layout/arrow2"/>
    <dgm:cxn modelId="{FED211AC-6166-4E41-BFDF-218024AE1940}" srcId="{817DA0A1-46F8-48A9-BD93-9AE5B0B27262}" destId="{24C968CA-B222-4EBF-B933-9735A8C3EC2F}" srcOrd="1" destOrd="0" parTransId="{DB984547-A5EE-4B48-932B-8F8294A4F43A}" sibTransId="{3E9BCE0B-B680-48DC-922B-80318E56239C}"/>
    <dgm:cxn modelId="{9ABB70CF-49BF-4529-BC1A-66DE348BD72F}" srcId="{817DA0A1-46F8-48A9-BD93-9AE5B0B27262}" destId="{794B6D07-E983-478E-AC4C-A89AB579115D}" srcOrd="2" destOrd="0" parTransId="{5BDC8A6A-11F6-4C00-B958-18F79C13C122}" sibTransId="{B42762AB-FEF4-4798-A181-3A8D427B6281}"/>
    <dgm:cxn modelId="{381819DB-905C-4946-987D-DB3F33D7E990}" type="presOf" srcId="{794B6D07-E983-478E-AC4C-A89AB579115D}" destId="{8409A8CE-5CBE-434A-80B9-D9AC5ABD81CA}" srcOrd="0" destOrd="0" presId="urn:microsoft.com/office/officeart/2005/8/layout/arrow2"/>
    <dgm:cxn modelId="{BC8553A4-C449-4B42-9AB2-7671B6E23B55}" type="presOf" srcId="{24C968CA-B222-4EBF-B933-9735A8C3EC2F}" destId="{ECDEAF87-A72E-4833-832C-795D53B80F0E}" srcOrd="0" destOrd="0" presId="urn:microsoft.com/office/officeart/2005/8/layout/arrow2"/>
    <dgm:cxn modelId="{E4A73155-BD0A-467E-BFC2-AF48D9A59DC1}" type="presOf" srcId="{E43F0E6B-D0E8-4CD5-9B73-1F954910A66C}" destId="{9290240E-6A51-4239-A637-9165A1F9AF10}" srcOrd="0" destOrd="0" presId="urn:microsoft.com/office/officeart/2005/8/layout/arrow2"/>
    <dgm:cxn modelId="{8680724F-0C07-4964-82F2-9805264846DD}" srcId="{817DA0A1-46F8-48A9-BD93-9AE5B0B27262}" destId="{E43F0E6B-D0E8-4CD5-9B73-1F954910A66C}" srcOrd="0" destOrd="0" parTransId="{638FD480-9B1A-4C0A-83CF-E4C039BCAC31}" sibTransId="{0D4806D0-E270-4382-BBF4-57B47C24FCED}"/>
    <dgm:cxn modelId="{D34B0D5D-E2CF-4176-B4DC-C44E8A005B95}" type="presParOf" srcId="{FCB73F0C-01FB-4FE5-A856-0DAC01C3F457}" destId="{BE1E6400-35B0-433C-96B3-4E97E02E1B0E}" srcOrd="0" destOrd="0" presId="urn:microsoft.com/office/officeart/2005/8/layout/arrow2"/>
    <dgm:cxn modelId="{B2F8A1E4-83E9-44CA-868E-86263027D942}" type="presParOf" srcId="{FCB73F0C-01FB-4FE5-A856-0DAC01C3F457}" destId="{FE0617CD-DC6E-418A-9069-05F042BA0098}" srcOrd="1" destOrd="0" presId="urn:microsoft.com/office/officeart/2005/8/layout/arrow2"/>
    <dgm:cxn modelId="{13B30492-3044-4321-AE9D-2512C979FB00}" type="presParOf" srcId="{FE0617CD-DC6E-418A-9069-05F042BA0098}" destId="{6029878D-0330-4ABB-904B-5806529D3D0A}" srcOrd="0" destOrd="0" presId="urn:microsoft.com/office/officeart/2005/8/layout/arrow2"/>
    <dgm:cxn modelId="{E4EF7AB1-F2A4-46BA-A43B-E180F08A48AD}" type="presParOf" srcId="{FE0617CD-DC6E-418A-9069-05F042BA0098}" destId="{9290240E-6A51-4239-A637-9165A1F9AF10}" srcOrd="1" destOrd="0" presId="urn:microsoft.com/office/officeart/2005/8/layout/arrow2"/>
    <dgm:cxn modelId="{12B59E8A-AD4B-4507-8850-C21E7D5906B2}" type="presParOf" srcId="{FE0617CD-DC6E-418A-9069-05F042BA0098}" destId="{672B5713-9720-4D63-8479-99DA70E4DCB7}" srcOrd="2" destOrd="0" presId="urn:microsoft.com/office/officeart/2005/8/layout/arrow2"/>
    <dgm:cxn modelId="{36339FDC-505C-4C0E-99B4-1306FBD93B30}" type="presParOf" srcId="{FE0617CD-DC6E-418A-9069-05F042BA0098}" destId="{ECDEAF87-A72E-4833-832C-795D53B80F0E}" srcOrd="3" destOrd="0" presId="urn:microsoft.com/office/officeart/2005/8/layout/arrow2"/>
    <dgm:cxn modelId="{72B6E1D5-E860-402B-AFA6-53C424EBB05B}" type="presParOf" srcId="{FE0617CD-DC6E-418A-9069-05F042BA0098}" destId="{ED9BFE17-3703-40A7-AE2E-FEA6C2EF7546}" srcOrd="4" destOrd="0" presId="urn:microsoft.com/office/officeart/2005/8/layout/arrow2"/>
    <dgm:cxn modelId="{C65E6141-2F9D-4E6D-BBD2-3A0417171E0F}" type="presParOf" srcId="{FE0617CD-DC6E-418A-9069-05F042BA0098}" destId="{8409A8CE-5CBE-434A-80B9-D9AC5ABD81CA}" srcOrd="5" destOrd="0" presId="urn:microsoft.com/office/officeart/2005/8/layout/arrow2"/>
  </dgm:cxnLst>
  <dgm:bg>
    <a:noFill/>
    <a:effectLst>
      <a:glow rad="139700">
        <a:schemeClr val="accent6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E6400-35B0-433C-96B3-4E97E02E1B0E}">
      <dsp:nvSpPr>
        <dsp:cNvPr id="0" name=""/>
        <dsp:cNvSpPr/>
      </dsp:nvSpPr>
      <dsp:spPr>
        <a:xfrm>
          <a:off x="0" y="4762"/>
          <a:ext cx="5715000" cy="3571875"/>
        </a:xfrm>
        <a:prstGeom prst="swooshArrow">
          <a:avLst>
            <a:gd name="adj1" fmla="val 25000"/>
            <a:gd name="adj2" fmla="val 25000"/>
          </a:avLst>
        </a:prstGeom>
        <a:solidFill>
          <a:srgbClr val="6699FF"/>
        </a:solidFill>
        <a:ln>
          <a:noFill/>
        </a:ln>
        <a:effectLst>
          <a:softEdge rad="317500"/>
        </a:effectLst>
        <a:sp3d>
          <a:bevelT w="1143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9878D-0330-4ABB-904B-5806529D3D0A}">
      <dsp:nvSpPr>
        <dsp:cNvPr id="0" name=""/>
        <dsp:cNvSpPr/>
      </dsp:nvSpPr>
      <dsp:spPr>
        <a:xfrm>
          <a:off x="725805" y="2470070"/>
          <a:ext cx="148590" cy="148590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0240E-6A51-4239-A637-9165A1F9AF10}">
      <dsp:nvSpPr>
        <dsp:cNvPr id="0" name=""/>
        <dsp:cNvSpPr/>
      </dsp:nvSpPr>
      <dsp:spPr>
        <a:xfrm>
          <a:off x="800100" y="2544365"/>
          <a:ext cx="1331595" cy="1032271"/>
        </a:xfrm>
        <a:prstGeom prst="rect">
          <a:avLst/>
        </a:prstGeom>
        <a:noFill/>
        <a:ln>
          <a:noFill/>
        </a:ln>
        <a:effectLst/>
        <a:scene3d>
          <a:camera prst="perspectiveContrastingLeftFacing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3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3366CC"/>
              </a:solidFill>
            </a:rPr>
            <a:t>Novice</a:t>
          </a:r>
          <a:endParaRPr lang="en-US" sz="2400" b="1" kern="1200" dirty="0">
            <a:solidFill>
              <a:srgbClr val="3366CC"/>
            </a:solidFill>
          </a:endParaRPr>
        </a:p>
      </dsp:txBody>
      <dsp:txXfrm>
        <a:off x="800100" y="2544365"/>
        <a:ext cx="1331595" cy="1032271"/>
      </dsp:txXfrm>
    </dsp:sp>
    <dsp:sp modelId="{672B5713-9720-4D63-8479-99DA70E4DCB7}">
      <dsp:nvSpPr>
        <dsp:cNvPr id="0" name=""/>
        <dsp:cNvSpPr/>
      </dsp:nvSpPr>
      <dsp:spPr>
        <a:xfrm>
          <a:off x="2037397" y="1499234"/>
          <a:ext cx="268605" cy="26860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EAF87-A72E-4833-832C-795D53B80F0E}">
      <dsp:nvSpPr>
        <dsp:cNvPr id="0" name=""/>
        <dsp:cNvSpPr/>
      </dsp:nvSpPr>
      <dsp:spPr>
        <a:xfrm>
          <a:off x="2209803" y="1600193"/>
          <a:ext cx="1371600" cy="1943100"/>
        </a:xfrm>
        <a:prstGeom prst="rect">
          <a:avLst/>
        </a:prstGeom>
        <a:noFill/>
        <a:ln>
          <a:noFill/>
        </a:ln>
        <a:effectLst/>
        <a:scene3d>
          <a:camera prst="perspectiveContrastingLeftFacing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2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B050"/>
              </a:solidFill>
            </a:rPr>
            <a:t>Intermediate</a:t>
          </a:r>
          <a:endParaRPr lang="en-US" sz="1600" b="1" kern="1200" dirty="0">
            <a:solidFill>
              <a:srgbClr val="00B050"/>
            </a:solidFill>
          </a:endParaRPr>
        </a:p>
      </dsp:txBody>
      <dsp:txXfrm>
        <a:off x="2209803" y="1600193"/>
        <a:ext cx="1371600" cy="1943100"/>
      </dsp:txXfrm>
    </dsp:sp>
    <dsp:sp modelId="{ED9BFE17-3703-40A7-AE2E-FEA6C2EF7546}">
      <dsp:nvSpPr>
        <dsp:cNvPr id="0" name=""/>
        <dsp:cNvSpPr/>
      </dsp:nvSpPr>
      <dsp:spPr>
        <a:xfrm>
          <a:off x="3614737" y="908446"/>
          <a:ext cx="371475" cy="37147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A8CE-5CBE-434A-80B9-D9AC5ABD81CA}">
      <dsp:nvSpPr>
        <dsp:cNvPr id="0" name=""/>
        <dsp:cNvSpPr/>
      </dsp:nvSpPr>
      <dsp:spPr>
        <a:xfrm>
          <a:off x="3800475" y="1094184"/>
          <a:ext cx="1371600" cy="2482453"/>
        </a:xfrm>
        <a:prstGeom prst="rect">
          <a:avLst/>
        </a:prstGeom>
        <a:noFill/>
        <a:ln>
          <a:noFill/>
        </a:ln>
        <a:effectLst/>
        <a:scene3d>
          <a:camera prst="perspectiveContrastingLeftFacing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3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6600"/>
              </a:solidFill>
            </a:rPr>
            <a:t>Advanced</a:t>
          </a:r>
          <a:r>
            <a:rPr lang="en-US" sz="1800" kern="1200" dirty="0" smtClean="0">
              <a:solidFill>
                <a:srgbClr val="FF6600"/>
              </a:solidFill>
            </a:rPr>
            <a:t> </a:t>
          </a:r>
          <a:endParaRPr lang="en-US" sz="1800" kern="1200" dirty="0">
            <a:solidFill>
              <a:srgbClr val="FF6600"/>
            </a:solidFill>
          </a:endParaRPr>
        </a:p>
      </dsp:txBody>
      <dsp:txXfrm>
        <a:off x="3800475" y="1094184"/>
        <a:ext cx="1371600" cy="2482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E6400-35B0-433C-96B3-4E97E02E1B0E}">
      <dsp:nvSpPr>
        <dsp:cNvPr id="0" name=""/>
        <dsp:cNvSpPr/>
      </dsp:nvSpPr>
      <dsp:spPr>
        <a:xfrm>
          <a:off x="0" y="0"/>
          <a:ext cx="6339840" cy="3962400"/>
        </a:xfrm>
        <a:prstGeom prst="swooshArrow">
          <a:avLst>
            <a:gd name="adj1" fmla="val 25000"/>
            <a:gd name="adj2" fmla="val 25000"/>
          </a:avLst>
        </a:prstGeom>
        <a:solidFill>
          <a:srgbClr val="6699FF"/>
        </a:solidFill>
        <a:ln>
          <a:noFill/>
        </a:ln>
        <a:effectLst>
          <a:softEdge rad="317500"/>
        </a:effectLst>
        <a:sp3d>
          <a:bevelT w="1143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9878D-0330-4ABB-904B-5806529D3D0A}">
      <dsp:nvSpPr>
        <dsp:cNvPr id="0" name=""/>
        <dsp:cNvSpPr/>
      </dsp:nvSpPr>
      <dsp:spPr>
        <a:xfrm>
          <a:off x="873739" y="2734848"/>
          <a:ext cx="164835" cy="1648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0240E-6A51-4239-A637-9165A1F9AF10}">
      <dsp:nvSpPr>
        <dsp:cNvPr id="0" name=""/>
        <dsp:cNvSpPr/>
      </dsp:nvSpPr>
      <dsp:spPr>
        <a:xfrm>
          <a:off x="956157" y="2817266"/>
          <a:ext cx="1477182" cy="1145133"/>
        </a:xfrm>
        <a:prstGeom prst="rect">
          <a:avLst/>
        </a:prstGeom>
        <a:noFill/>
        <a:ln>
          <a:noFill/>
        </a:ln>
        <a:effectLst/>
        <a:scene3d>
          <a:camera prst="perspectiveContrastingLeftFacing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4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3366CC"/>
              </a:solidFill>
            </a:rPr>
            <a:t>Novice</a:t>
          </a:r>
          <a:endParaRPr lang="en-US" sz="2400" b="1" kern="1200" dirty="0">
            <a:solidFill>
              <a:srgbClr val="3366CC"/>
            </a:solidFill>
          </a:endParaRPr>
        </a:p>
      </dsp:txBody>
      <dsp:txXfrm>
        <a:off x="956157" y="2817266"/>
        <a:ext cx="1477182" cy="1145133"/>
      </dsp:txXfrm>
    </dsp:sp>
    <dsp:sp modelId="{672B5713-9720-4D63-8479-99DA70E4DCB7}">
      <dsp:nvSpPr>
        <dsp:cNvPr id="0" name=""/>
        <dsp:cNvSpPr/>
      </dsp:nvSpPr>
      <dsp:spPr>
        <a:xfrm>
          <a:off x="2328732" y="1657868"/>
          <a:ext cx="297972" cy="297972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EAF87-A72E-4833-832C-795D53B80F0E}">
      <dsp:nvSpPr>
        <dsp:cNvPr id="0" name=""/>
        <dsp:cNvSpPr/>
      </dsp:nvSpPr>
      <dsp:spPr>
        <a:xfrm>
          <a:off x="2519988" y="1769865"/>
          <a:ext cx="1521561" cy="2155545"/>
        </a:xfrm>
        <a:prstGeom prst="rect">
          <a:avLst/>
        </a:prstGeom>
        <a:noFill/>
        <a:ln>
          <a:noFill/>
        </a:ln>
        <a:effectLst/>
        <a:scene3d>
          <a:camera prst="perspectiveContrastingLeftFacing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8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B050"/>
              </a:solidFill>
            </a:rPr>
            <a:t>Intermediate</a:t>
          </a:r>
          <a:endParaRPr lang="en-US" sz="1600" b="1" kern="1200" dirty="0">
            <a:solidFill>
              <a:srgbClr val="00B050"/>
            </a:solidFill>
          </a:endParaRPr>
        </a:p>
      </dsp:txBody>
      <dsp:txXfrm>
        <a:off x="2519988" y="1769865"/>
        <a:ext cx="1521561" cy="2155545"/>
      </dsp:txXfrm>
    </dsp:sp>
    <dsp:sp modelId="{ED9BFE17-3703-40A7-AE2E-FEA6C2EF7546}">
      <dsp:nvSpPr>
        <dsp:cNvPr id="0" name=""/>
        <dsp:cNvSpPr/>
      </dsp:nvSpPr>
      <dsp:spPr>
        <a:xfrm>
          <a:off x="4078528" y="1002487"/>
          <a:ext cx="412089" cy="412089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A8CE-5CBE-434A-80B9-D9AC5ABD81CA}">
      <dsp:nvSpPr>
        <dsp:cNvPr id="0" name=""/>
        <dsp:cNvSpPr/>
      </dsp:nvSpPr>
      <dsp:spPr>
        <a:xfrm>
          <a:off x="4284573" y="1208531"/>
          <a:ext cx="1521561" cy="2753868"/>
        </a:xfrm>
        <a:prstGeom prst="rect">
          <a:avLst/>
        </a:prstGeom>
        <a:noFill/>
        <a:ln>
          <a:noFill/>
        </a:ln>
        <a:effectLst/>
        <a:scene3d>
          <a:camera prst="perspectiveContrastingLeftFacing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35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6600"/>
              </a:solidFill>
            </a:rPr>
            <a:t>Advanced</a:t>
          </a:r>
          <a:r>
            <a:rPr lang="en-US" sz="1800" kern="1200" dirty="0" smtClean="0">
              <a:solidFill>
                <a:srgbClr val="FF6600"/>
              </a:solidFill>
            </a:rPr>
            <a:t> </a:t>
          </a:r>
          <a:endParaRPr lang="en-US" sz="1800" kern="1200" dirty="0">
            <a:solidFill>
              <a:srgbClr val="FF6600"/>
            </a:solidFill>
          </a:endParaRPr>
        </a:p>
      </dsp:txBody>
      <dsp:txXfrm>
        <a:off x="4284573" y="1208531"/>
        <a:ext cx="1521561" cy="2753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3CDA9-C6FB-4B32-A074-22F69D4BCE75}" type="datetimeFigureOut">
              <a:rPr lang="es-ES" smtClean="0"/>
              <a:t>3/15/15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D07BC-3C87-48BC-8094-259982CDE7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37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15108-4756-45AF-B60D-E997E26E8E1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37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how Novice Low is the key.  If the Level 1 teacher isn’t doing it, it will affect the students and teachers</a:t>
            </a:r>
            <a:r>
              <a:rPr lang="en-US" baseline="0" dirty="0" smtClean="0"/>
              <a:t> all they way up the pyramid.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C0-8011-42BA-A4AB-239EB4DED6B8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80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C0-8011-42BA-A4AB-239EB4DED6B8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33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C0-8011-42BA-A4AB-239EB4DED6B8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33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4" y="4343401"/>
            <a:ext cx="5486399" cy="4114800"/>
          </a:xfrm>
          <a:prstGeom prst="rect">
            <a:avLst/>
          </a:prstGeom>
        </p:spPr>
        <p:txBody>
          <a:bodyPr lIns="91417" tIns="91417" rIns="91417" bIns="9141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2927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C0-8011-42BA-A4AB-239EB4DED6B8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18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C0-8011-42BA-A4AB-239EB4DED6B8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18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15108-4756-45AF-B60D-E997E26E8E1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23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C0-8011-42BA-A4AB-239EB4DED6B8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30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C0-8011-42BA-A4AB-239EB4DED6B8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61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15108-4756-45AF-B60D-E997E26E8E1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ECDA-E939-4BA9-8F21-79DD4ADC5F0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68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74CD9-6F29-4DDA-8ACD-07B05CE94814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15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D07BC-3C87-48BC-8094-259982CDE73E}" type="slidenum">
              <a:rPr lang="es-ES" smtClean="0"/>
              <a:t>99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18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C0-8011-42BA-A4AB-239EB4DED6B8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48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ECDA-E939-4BA9-8F21-79DD4ADC5F0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6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C0-8011-42BA-A4AB-239EB4DED6B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20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C0-8011-42BA-A4AB-239EB4DED6B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62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ECDA-E939-4BA9-8F21-79DD4ADC5F0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68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4D84-8FDF-4908-97BC-2F4D1939A8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2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15108-4756-45AF-B60D-E997E26E8E1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23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C0-8011-42BA-A4AB-239EB4DED6B8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7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E29A-EA10-4D2A-BCED-7E4E86FF1607}" type="datetimeFigureOut">
              <a:rPr lang="es-ES" smtClean="0"/>
              <a:t>3/15/15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DB15C8-C791-4602-B834-89239E7A98D1}" type="slidenum">
              <a:rPr lang="es-ES" smtClean="0"/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E29A-EA10-4D2A-BCED-7E4E86FF1607}" type="datetimeFigureOut">
              <a:rPr lang="es-ES" smtClean="0"/>
              <a:t>3/15/15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15C8-C791-4602-B834-89239E7A98D1}" type="slidenum">
              <a:rPr lang="es-ES" smtClean="0"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1DB15C8-C791-4602-B834-89239E7A98D1}" type="slidenum">
              <a:rPr lang="es-ES" smtClean="0"/>
              <a:t>‹#›</a:t>
            </a:fld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E29A-EA10-4D2A-BCED-7E4E86FF1607}" type="datetimeFigureOut">
              <a:rPr lang="es-ES" smtClean="0"/>
              <a:t>3/15/15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E29A-EA10-4D2A-BCED-7E4E86FF1607}" type="datetimeFigureOut">
              <a:rPr lang="es-ES" smtClean="0"/>
              <a:t>3/15/15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1DB15C8-C791-4602-B834-89239E7A98D1}" type="slidenum">
              <a:rPr lang="es-ES" smtClean="0"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E29A-EA10-4D2A-BCED-7E4E86FF1607}" type="datetimeFigureOut">
              <a:rPr lang="es-ES" smtClean="0"/>
              <a:t>3/15/15</a:t>
            </a:fld>
            <a:endParaRPr lang="es-E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DB15C8-C791-4602-B834-89239E7A98D1}" type="slidenum">
              <a:rPr lang="es-ES" smtClean="0"/>
              <a:t>‹#›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25CE29A-EA10-4D2A-BCED-7E4E86FF1607}" type="datetimeFigureOut">
              <a:rPr lang="es-ES" smtClean="0"/>
              <a:t>3/15/15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15C8-C791-4602-B834-89239E7A98D1}" type="slidenum">
              <a:rPr lang="es-ES" smtClean="0"/>
              <a:t>‹#›</a:t>
            </a:fld>
            <a:endParaRPr lang="es-E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E29A-EA10-4D2A-BCED-7E4E86FF1607}" type="datetimeFigureOut">
              <a:rPr lang="es-ES" smtClean="0"/>
              <a:t>3/15/15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1DB15C8-C791-4602-B834-89239E7A98D1}" type="slidenum">
              <a:rPr lang="es-ES" smtClean="0"/>
              <a:t>‹#›</a:t>
            </a:fld>
            <a:endParaRPr lang="es-E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E29A-EA10-4D2A-BCED-7E4E86FF1607}" type="datetimeFigureOut">
              <a:rPr lang="es-ES" smtClean="0"/>
              <a:t>3/15/15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1DB15C8-C791-4602-B834-89239E7A98D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E29A-EA10-4D2A-BCED-7E4E86FF1607}" type="datetimeFigureOut">
              <a:rPr lang="es-ES" smtClean="0"/>
              <a:t>3/15/15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DB15C8-C791-4602-B834-89239E7A98D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DB15C8-C791-4602-B834-89239E7A98D1}" type="slidenum">
              <a:rPr lang="es-ES" smtClean="0"/>
              <a:t>‹#›</a:t>
            </a:fld>
            <a:endParaRPr lang="es-E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E29A-EA10-4D2A-BCED-7E4E86FF1607}" type="datetimeFigureOut">
              <a:rPr lang="es-ES" smtClean="0"/>
              <a:t>3/15/15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1DB15C8-C791-4602-B834-89239E7A98D1}" type="slidenum">
              <a:rPr lang="es-ES" smtClean="0"/>
              <a:t>‹#›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25CE29A-EA10-4D2A-BCED-7E4E86FF1607}" type="datetimeFigureOut">
              <a:rPr lang="es-ES" smtClean="0"/>
              <a:t>3/15/15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25CE29A-EA10-4D2A-BCED-7E4E86FF1607}" type="datetimeFigureOut">
              <a:rPr lang="es-ES" smtClean="0"/>
              <a:t>3/15/15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DB15C8-C791-4602-B834-89239E7A98D1}" type="slidenum">
              <a:rPr lang="es-ES" smtClean="0"/>
              <a:t>‹#›</a:t>
            </a:fld>
            <a:endParaRPr lang="es-E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flaslo.weebly.com/moving-your-state-from-performance-to-proficiency-the-ohio-model.html" TargetMode="External"/><Relationship Id="rId3" Type="http://schemas.openxmlformats.org/officeDocument/2006/relationships/image" Target="../media/image43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hyperlink" Target="http://education.ohio.gov/getattachment/Topics/Ohio-s-New-Learning-Standards/Foreign-Language/World-Languages-Model-Curriculum/World-Languages-Model-Curriculum-Framework/Instructional-Strategies/Strategies_Assessment_Guidance_MCwebsite.pdf.aspx" TargetMode="Externa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ucation.ohio.gov/getattachment/Topics/Ohio-s-New-Learning-Standards/Foreign-Language/World-Languages-Model-Curriculum/World-Languages-Model-Curriculum-Framework/Instructional-Strategies/Strategies_Assessment_Guidance_MCwebsite.pdf.aspx" TargetMode="External"/><Relationship Id="rId3" Type="http://schemas.openxmlformats.org/officeDocument/2006/relationships/image" Target="../media/image47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ucation.ohio.gov/getattachment/Topics/Ohio-s-New-Learning-Standards/Foreign-Language/World-Languages-Model-Curriculum/World-Languages-Model-Curriculum-Framework/Instructional-Strategies/Strategies_Assessment_Guidance_MCwebsite.pdf.aspx" TargetMode="External"/><Relationship Id="rId3" Type="http://schemas.openxmlformats.org/officeDocument/2006/relationships/image" Target="../media/image48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ucation.ohio.gov/getattachment/Topics/Ohio-s-New-Learning-Standards/Foreign-Language/World-Languages-Model-Curriculum/World-Languages-Model-Curriculum-Framework/Instructional-Strategies/Strategies_Assessment_Guidance_MCwebsite.pdf.aspx" TargetMode="External"/><Relationship Id="rId3" Type="http://schemas.openxmlformats.org/officeDocument/2006/relationships/image" Target="../media/image49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flaslo.weebly.com/performance-rubrics.html%23.VOOG_KEo6Hs" TargetMode="External"/><Relationship Id="rId3" Type="http://schemas.openxmlformats.org/officeDocument/2006/relationships/hyperlink" Target="http://oflaslo.weebly.com/proficiency-rubrics.html%23.VOOHGKEo6H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fl.org/" TargetMode="External"/><Relationship Id="rId4" Type="http://schemas.openxmlformats.org/officeDocument/2006/relationships/hyperlink" Target="http://portal.battelleforkids.org/FIPOhio" TargetMode="External"/><Relationship Id="rId5" Type="http://schemas.openxmlformats.org/officeDocument/2006/relationships/hyperlink" Target="http://education.ky.gov/curriculum/wlang" TargetMode="External"/><Relationship Id="rId6" Type="http://schemas.openxmlformats.org/officeDocument/2006/relationships/hyperlink" Target="http://www.ncssfl.org/" TargetMode="External"/><Relationship Id="rId7" Type="http://schemas.openxmlformats.org/officeDocument/2006/relationships/hyperlink" Target="http://oflaslo.weebly.com/" TargetMode="External"/><Relationship Id="rId8" Type="http://schemas.openxmlformats.org/officeDocument/2006/relationships/hyperlink" Target="http://education.ohio.gov/" TargetMode="External"/><Relationship Id="rId9" Type="http://schemas.openxmlformats.org/officeDocument/2006/relationships/hyperlink" Target="http://www.ofla-online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flaslo.weebly.com/moving-your-state-from-performance-to-proficiency-the-ohio-model.html" TargetMode="External"/><Relationship Id="rId4" Type="http://schemas.openxmlformats.org/officeDocument/2006/relationships/hyperlink" Target="http://education.ohio.gov/" TargetMode="External"/><Relationship Id="rId5" Type="http://schemas.openxmlformats.org/officeDocument/2006/relationships/hyperlink" Target="http://oflaslo.weebly.com/" TargetMode="External"/><Relationship Id="rId6" Type="http://schemas.openxmlformats.org/officeDocument/2006/relationships/hyperlink" Target="http://www.actfl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thleen.Shelton@education.ohio.gov" TargetMode="External"/><Relationship Id="rId4" Type="http://schemas.openxmlformats.org/officeDocument/2006/relationships/hyperlink" Target="mailto:halembam@hudson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tfl.org/sites/default/files/pdfs/World-ReadinessStandardsforLearningLanguages.pdf" TargetMode="External"/><Relationship Id="rId3" Type="http://schemas.openxmlformats.org/officeDocument/2006/relationships/hyperlink" Target="http://education.ohio.gov/getattachment/Topics/Ohio-s-New-Learning-Standards/Foreign-Language/World-Languages-Model-Curriculum/World-Languages-Model-Curriculum-Framework/Instructional-Strategies/How-to-Resources/Strategies_How_to_Resources_MCwebsite.pdf.aspx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sk.com.br/sk-krash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oflaslo.weebly.com/moving-your-state-from-performance-to-proficiency-the-ohio-model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education.ohio.gov/Topics/Ohio-s-New-Learning-Standards/Foreign-Language/World-Languages-Model-Curriculum/World-Languages-Model-Curriculum-Framework/Expectations-for-Learning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ft.vanderbilt.edu/guides-sub-pages/understanding-by-design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ucation.ohio.gov/getattachment/Topics/Ohio-s-New-Learning-Standards/Foreign-Language/World-Languages-Model-Curriculum/World-Languages-Model-Curriculum-Framework/Instructional-Strategies/Strategies_Assessment_Guidance_MCwebsite.pdf.aspx" TargetMode="External"/><Relationship Id="rId3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oflaslo.weebly.com/" TargetMode="External"/><Relationship Id="rId4" Type="http://schemas.openxmlformats.org/officeDocument/2006/relationships/hyperlink" Target="http://www.livebinders.com/play/play?id=150421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ucation.ohio.gov/Topics/Ohio-s-New-Learning-Standards/Foreign-Language/World-Languages-Model-Curriculum/World-Languages-Model-Curriculum-Framework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source=images&amp;cd=&amp;cad=rja&amp;uact=8&amp;ved=0CAcQjRw&amp;url=http://www.geneticsandsociety.org/article.php?id=8177&amp;ei=dE78VK6uOIv7sAT50YII&amp;psig=AFQjCNGtOfzHPPo5e4NbfnW4e0wWjYJL9A&amp;ust=1425907687224820" TargetMode="External"/><Relationship Id="rId3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ucation.ohio.gov/getattachment/Topics/Ohio-s-New-Learning-Standards/Foreign-Language/World-Languages-Model-Curriculum/World-Languages-Model-Curriculum-Framework/Instructional-Strategies/Assessment-Guidance-and-Sample-Rubrics/IPA-AppendixD_InterpretiveTasks-ACTFL.pdf.aspx" TargetMode="External"/><Relationship Id="rId3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ucation.ohio.gov/getattachment/Topics/Ohio-s-New-Learning-Standards/Foreign-Language/World-Languages-Model-Curriculum/World-Languages-Model-Curriculum-Framework/Instructional-Strategies/Assessment-Guidance-and-Sample-Rubrics/IPA-AppendixF_Rubrics-ACTFL.pdf.aspx" TargetMode="External"/><Relationship Id="rId3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flaslo.weebly.com/moving-your-state-from-performance-to-proficiency-the-ohio-model.html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ucation.ohio.gov/Topics/Ohio-s-New-Learning-Standards/Foreign-Language/World-Languages-Model-Curriculum/World-Languages-Model-Curriculum-Framework/Expectations-for-Learning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ohio.gov/Topics/Ohio-s-New-Learning-Standards/Foreign-Language/World-Languages-Model-Curriculum/World-Languages-Model-Curriculum-Framework" TargetMode="External"/><Relationship Id="rId4" Type="http://schemas.openxmlformats.org/officeDocument/2006/relationships/hyperlink" Target="http://web.cortland.edu/flteach/flteach-res.html" TargetMode="External"/><Relationship Id="rId5" Type="http://schemas.openxmlformats.org/officeDocument/2006/relationships/hyperlink" Target="http://www.dw.de/" TargetMode="External"/><Relationship Id="rId6" Type="http://schemas.openxmlformats.org/officeDocument/2006/relationships/hyperlink" Target="http://www.ver-taal.com/" TargetMode="External"/><Relationship Id="rId7" Type="http://schemas.openxmlformats.org/officeDocument/2006/relationships/hyperlink" Target="http://oflaslo.weebly.com/moving-your-state-from-performance-to-proficiency-the-ohio-model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flaslo.weebly.com/moving-your-state-from-performance-to-proficiency-the-ohio-model.html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flaslo.weebly.com/moving-your-state-from-performance-to-proficiency-the-ohio-model.html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flaslo.weebly.com/moving-your-state-from-performance-to-proficiency-the-ohio-model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flaslo.weebly.com/moving-your-state-from-performance-to-proficiency-the-ohio-model.html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de.state.or.us/teachlearn/standards/elp/files/langfunc.pdf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zachary-jones.com/zambombazo/video-la-vuelta-al-cole-vista-por-un-nino-de-10-anos/" TargetMode="Externa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brycehedstrom.com/wp-content/uploads/2011/09/The-New-Blooms-Taxonomy-and-FL-Teaching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33" y="228600"/>
            <a:ext cx="8585133" cy="19050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Performance-Based Assessments</a:t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2133600"/>
          </a:xfrm>
        </p:spPr>
        <p:txBody>
          <a:bodyPr>
            <a:noAutofit/>
          </a:bodyPr>
          <a:lstStyle/>
          <a:p>
            <a:r>
              <a:rPr lang="en-US" sz="3200" cap="none" spc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Your State From </a:t>
            </a:r>
          </a:p>
          <a:p>
            <a:r>
              <a:rPr lang="en-US" sz="3200" cap="none" spc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To Proficiency:</a:t>
            </a:r>
            <a:endParaRPr lang="en-US" sz="2800" cap="none" spc="0" dirty="0" smtClean="0">
              <a:solidFill>
                <a:srgbClr val="003399"/>
              </a:solidFill>
            </a:endParaRPr>
          </a:p>
          <a:p>
            <a:r>
              <a:rPr lang="en-US" sz="3600" cap="none" spc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Ohio Model</a:t>
            </a:r>
            <a:r>
              <a:rPr lang="en-US" sz="2800" cap="none" spc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cap="none" spc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cap="none" spc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362200" y="5422515"/>
            <a:ext cx="978408" cy="484632"/>
          </a:xfrm>
          <a:prstGeom prst="homePlate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49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evron 5"/>
          <p:cNvSpPr/>
          <p:nvPr/>
        </p:nvSpPr>
        <p:spPr>
          <a:xfrm>
            <a:off x="3429000" y="5422515"/>
            <a:ext cx="1143000" cy="484632"/>
          </a:xfrm>
          <a:prstGeom prst="chevron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47170" y="5436273"/>
            <a:ext cx="1143000" cy="484632"/>
          </a:xfrm>
          <a:prstGeom prst="chevron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5822092" y="5422515"/>
            <a:ext cx="1143000" cy="484632"/>
          </a:xfrm>
          <a:prstGeom prst="chevr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6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77108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4572000"/>
          </a:xfrm>
          <a:solidFill>
            <a:schemeClr val="bg2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Online resources for today’s workshop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World language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Performance vs Proficiency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ACTFL </a:t>
            </a:r>
            <a:r>
              <a:rPr lang="en-US" sz="2400" dirty="0"/>
              <a:t>p</a:t>
            </a:r>
            <a:r>
              <a:rPr lang="en-US" sz="2400" dirty="0" smtClean="0"/>
              <a:t>roficiency </a:t>
            </a:r>
            <a:r>
              <a:rPr lang="en-US" sz="2400" dirty="0"/>
              <a:t>l</a:t>
            </a:r>
            <a:r>
              <a:rPr lang="en-US" sz="2400" dirty="0" smtClean="0"/>
              <a:t>evels 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IPAs, authentic cultural resources </a:t>
            </a:r>
            <a:br>
              <a:rPr lang="en-US" sz="2400" dirty="0" smtClean="0"/>
            </a:br>
            <a:r>
              <a:rPr lang="en-US" sz="2400" dirty="0" smtClean="0"/>
              <a:t>and types of tasks</a:t>
            </a:r>
          </a:p>
          <a:p>
            <a:endParaRPr lang="en-US" sz="10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1461944"/>
              </p:ext>
            </p:extLst>
          </p:nvPr>
        </p:nvGraphicFramePr>
        <p:xfrm>
          <a:off x="2362200" y="3200400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071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1555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 What Type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Tasks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an IPA?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610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4</a:t>
            </a:r>
            <a:r>
              <a:rPr lang="en-US" sz="2400" b="1" dirty="0" smtClean="0"/>
              <a:t>.   Use </a:t>
            </a:r>
            <a:r>
              <a:rPr lang="en-US" sz="2400" b="1" dirty="0"/>
              <a:t>a resource </a:t>
            </a:r>
            <a:r>
              <a:rPr lang="en-US" sz="2400" b="1" dirty="0" smtClean="0"/>
              <a:t>that gives </a:t>
            </a:r>
            <a:r>
              <a:rPr lang="en-US" sz="2400" b="1" dirty="0"/>
              <a:t>the </a:t>
            </a:r>
            <a:r>
              <a:rPr lang="en-US" sz="2400" b="1" dirty="0" smtClean="0"/>
              <a:t>tasks </a:t>
            </a:r>
            <a:r>
              <a:rPr lang="en-US" sz="2400" b="1" dirty="0"/>
              <a:t>a </a:t>
            </a:r>
            <a:r>
              <a:rPr lang="en-US" sz="2400" b="1" dirty="0" smtClean="0"/>
              <a:t>real-world </a:t>
            </a:r>
            <a:br>
              <a:rPr lang="en-US" sz="2400" b="1" dirty="0" smtClean="0"/>
            </a:br>
            <a:r>
              <a:rPr lang="en-US" sz="2400" b="1" dirty="0" smtClean="0"/>
              <a:t>      context:</a:t>
            </a:r>
          </a:p>
          <a:p>
            <a:pPr marL="856059" lvl="2" indent="-257175"/>
            <a:r>
              <a:rPr lang="en-US" i="1" dirty="0" err="1" smtClean="0"/>
              <a:t>Videoclip</a:t>
            </a:r>
            <a:r>
              <a:rPr lang="en-US" i="1" dirty="0" smtClean="0"/>
              <a:t>, article, poem, picture, catalog page, weather report, ad, graph, chart, survey, schedule, blog, tweets.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2400" b="1" dirty="0"/>
              <a:t>5</a:t>
            </a:r>
            <a:r>
              <a:rPr lang="en-US" sz="2400" b="1" dirty="0" smtClean="0"/>
              <a:t>.</a:t>
            </a:r>
            <a:r>
              <a:rPr lang="en-US" sz="2400" dirty="0" smtClean="0"/>
              <a:t>   </a:t>
            </a:r>
            <a:r>
              <a:rPr lang="en-US" sz="2400" b="1" dirty="0" smtClean="0"/>
              <a:t>Ensure </a:t>
            </a:r>
            <a:r>
              <a:rPr lang="en-US" sz="2400" b="1" dirty="0"/>
              <a:t>that the tasks are  age-, level-, and </a:t>
            </a:r>
            <a:br>
              <a:rPr lang="en-US" sz="2400" b="1" dirty="0"/>
            </a:br>
            <a:r>
              <a:rPr lang="en-US" sz="2400" b="1" dirty="0"/>
              <a:t>      context appropriate.  Could the tasks be modified to </a:t>
            </a:r>
            <a:br>
              <a:rPr lang="en-US" sz="2400" b="1" dirty="0"/>
            </a:br>
            <a:r>
              <a:rPr lang="en-US" sz="2400" b="1" dirty="0"/>
              <a:t>      be used at various levels?    </a:t>
            </a:r>
            <a:r>
              <a:rPr lang="en-US" sz="2000" i="1" dirty="0"/>
              <a:t>(e.g., students use different verb </a:t>
            </a:r>
            <a:br>
              <a:rPr lang="en-US" sz="2000" i="1" dirty="0"/>
            </a:br>
            <a:r>
              <a:rPr lang="en-US" sz="2000" i="1" dirty="0"/>
              <a:t>       tenses to complete the task, depending on the level</a:t>
            </a:r>
            <a:r>
              <a:rPr lang="en-US" sz="2000" i="1" dirty="0" smtClean="0"/>
              <a:t>).</a:t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400" b="1" dirty="0" smtClean="0"/>
              <a:t>6. Choose tasks/contexts that are real-world and/or </a:t>
            </a:r>
            <a:br>
              <a:rPr lang="en-US" sz="2400" b="1" dirty="0" smtClean="0"/>
            </a:br>
            <a:r>
              <a:rPr lang="en-US" sz="2400" b="1" dirty="0" smtClean="0"/>
              <a:t>       relevant to your students’ lives:</a:t>
            </a:r>
            <a:r>
              <a:rPr lang="en-US" sz="1900" b="1" dirty="0" smtClean="0"/>
              <a:t/>
            </a:r>
            <a:br>
              <a:rPr lang="en-US" sz="1900" b="1" dirty="0" smtClean="0"/>
            </a:br>
            <a:r>
              <a:rPr lang="en-US" sz="1900" b="1" dirty="0" smtClean="0"/>
              <a:t>               </a:t>
            </a:r>
            <a:r>
              <a:rPr lang="en-US" sz="1900" dirty="0" smtClean="0"/>
              <a:t>- </a:t>
            </a:r>
            <a:r>
              <a:rPr lang="en-US" sz="1900" i="1" dirty="0" smtClean="0">
                <a:solidFill>
                  <a:prstClr val="black"/>
                </a:solidFill>
              </a:rPr>
              <a:t>Teach someone how to__;  </a:t>
            </a:r>
            <a:br>
              <a:rPr lang="en-US" sz="1900" i="1" dirty="0" smtClean="0">
                <a:solidFill>
                  <a:prstClr val="black"/>
                </a:solidFill>
              </a:rPr>
            </a:br>
            <a:r>
              <a:rPr lang="en-US" sz="1900" i="1" dirty="0" smtClean="0">
                <a:solidFill>
                  <a:prstClr val="black"/>
                </a:solidFill>
              </a:rPr>
              <a:t>	- Write a text, tweet, </a:t>
            </a:r>
            <a:r>
              <a:rPr lang="en-US" sz="1900" i="1" dirty="0" err="1" smtClean="0">
                <a:solidFill>
                  <a:prstClr val="black"/>
                </a:solidFill>
              </a:rPr>
              <a:t>facebook</a:t>
            </a:r>
            <a:r>
              <a:rPr lang="en-US" sz="1900" i="1" dirty="0" smtClean="0">
                <a:solidFill>
                  <a:prstClr val="black"/>
                </a:solidFill>
              </a:rPr>
              <a:t> or blog post; </a:t>
            </a:r>
            <a:br>
              <a:rPr lang="en-US" sz="1900" i="1" dirty="0" smtClean="0">
                <a:solidFill>
                  <a:prstClr val="black"/>
                </a:solidFill>
              </a:rPr>
            </a:br>
            <a:r>
              <a:rPr lang="en-US" sz="1900" i="1" dirty="0" smtClean="0">
                <a:solidFill>
                  <a:prstClr val="black"/>
                </a:solidFill>
              </a:rPr>
              <a:t>	- Write a survey for your classmates; </a:t>
            </a:r>
            <a:br>
              <a:rPr lang="en-US" sz="1900" i="1" dirty="0" smtClean="0">
                <a:solidFill>
                  <a:prstClr val="black"/>
                </a:solidFill>
              </a:rPr>
            </a:br>
            <a:r>
              <a:rPr lang="en-US" sz="1900" i="1" dirty="0" smtClean="0">
                <a:solidFill>
                  <a:prstClr val="black"/>
                </a:solidFill>
              </a:rPr>
              <a:t>	- Compare music in the US and France; </a:t>
            </a:r>
            <a:br>
              <a:rPr lang="en-US" sz="1900" i="1" dirty="0" smtClean="0">
                <a:solidFill>
                  <a:prstClr val="black"/>
                </a:solidFill>
              </a:rPr>
            </a:br>
            <a:r>
              <a:rPr lang="en-US" sz="1900" i="1" dirty="0" smtClean="0">
                <a:solidFill>
                  <a:prstClr val="black"/>
                </a:solidFill>
              </a:rPr>
              <a:t>	- Summarize a story, plot or character.</a:t>
            </a:r>
            <a:endParaRPr lang="en-US" sz="1900" b="1" i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endParaRPr lang="en-US" sz="1200" i="1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50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Group Creation of IPA Tasks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0000FF"/>
                </a:solidFill>
                <a:hlinkClick r:id="rId2"/>
              </a:rPr>
              <a:t>Deodorant Ad in Spanish</a:t>
            </a:r>
            <a:endParaRPr lang="en-US" sz="24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a) View Interpretive questions (link)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b) Create an Interpersonal Task (oral or written)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c) Create a Presentational Task (oral or written)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9" t="17374" r="12258" b="4826"/>
          <a:stretch/>
        </p:blipFill>
        <p:spPr bwMode="auto">
          <a:xfrm>
            <a:off x="2133600" y="3200400"/>
            <a:ext cx="5334000" cy="3564147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427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1852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 Stretching IPA Tasks Across Levels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7653736" cy="480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1066800"/>
            <a:ext cx="2743200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See p. 24 for this IPA template</a:t>
            </a:r>
            <a:r>
              <a:rPr lang="en-US" sz="2400" b="1" dirty="0"/>
              <a:t> </a:t>
            </a:r>
            <a:r>
              <a:rPr lang="en-US" sz="2400" b="1" dirty="0" smtClean="0"/>
              <a:t>for stretching tasks across levels.</a:t>
            </a:r>
          </a:p>
        </p:txBody>
      </p:sp>
    </p:spTree>
    <p:extLst>
      <p:ext uri="{BB962C8B-B14F-4D97-AF65-F5344CB8AC3E}">
        <p14:creationId xmlns:p14="http://schemas.microsoft.com/office/powerpoint/2010/main" val="329855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599"/>
            <a:ext cx="8229600" cy="17526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Rubrics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blogs.uww.edu/instructional/files/2011/10/rubrics_cube_squ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3798065" cy="41753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34"/>
            <a:ext cx="8229600" cy="646331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Zwischen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3352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00FF"/>
                </a:solidFill>
              </a:rPr>
              <a:t>Do you already use rubrics for scoring?</a:t>
            </a:r>
          </a:p>
          <a:p>
            <a:pPr marL="514350" indent="-514350">
              <a:buAutoNum type="arabicPeriod"/>
            </a:pPr>
            <a:endParaRPr lang="en-US" sz="3200" b="1" dirty="0" smtClean="0">
              <a:solidFill>
                <a:srgbClr val="0000FF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00FF"/>
                </a:solidFill>
              </a:rPr>
              <a:t>What are the benefits of using rubrics?</a:t>
            </a:r>
          </a:p>
          <a:p>
            <a:pPr marL="514350" indent="-514350">
              <a:buAutoNum type="arabicPeriod"/>
            </a:pPr>
            <a:endParaRPr lang="en-US" sz="3200" b="1" dirty="0" smtClean="0">
              <a:solidFill>
                <a:srgbClr val="0000FF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00FF"/>
                </a:solidFill>
              </a:rPr>
              <a:t>What are concerns you may have?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76800"/>
            <a:ext cx="6172200" cy="142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65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1852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 Rubrics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80618" cy="411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5724898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education.ohio.gov/getattachment/Topics/Ohio-s-New-Learning-Standards/Foreign-Language/World-Languages-Model-Curriculum/World-Languages-Model-Curriculum-Framework/Instructional-Strategies/Strategies_Assessment_Guidance_MCwebsite.pdf.aspx</a:t>
            </a:r>
            <a:r>
              <a:rPr lang="en-US" sz="12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1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1852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 Rubrics 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5724898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education.ohio.gov/getattachment/Topics/Ohio-s-New-Learning-Standards/Foreign-Language/World-Languages-Model-Curriculum/World-Languages-Model-Curriculum-Framework/Instructional-Strategies/Strategies_Assessment_Guidance_MCwebsite.pdf.aspx</a:t>
            </a:r>
            <a:r>
              <a:rPr lang="en-US" sz="1200" dirty="0" smtClean="0"/>
              <a:t> 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436077" cy="2514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1852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 Rubrics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5724898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education.ohio.gov/getattachment/Topics/Ohio-s-New-Learning-Standards/Foreign-Language/World-Languages-Model-Curriculum/World-Languages-Model-Curriculum-Framework/Instructional-Strategies/Strategies_Assessment_Guidance_MCwebsite.pdf.aspx</a:t>
            </a:r>
            <a:r>
              <a:rPr lang="en-US" sz="1200" dirty="0" smtClean="0"/>
              <a:t> 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67252" cy="2819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3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1852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 Rubrics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5724898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education.ohio.gov/getattachment/Topics/Ohio-s-New-Learning-Standards/Foreign-Language/World-Languages-Model-Curriculum/World-Languages-Model-Curriculum-Framework/Instructional-Strategies/Strategies_Assessment_Guidance_MCwebsite.pdf.aspx</a:t>
            </a:r>
            <a:r>
              <a:rPr lang="en-US" sz="1200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752600"/>
            <a:ext cx="8681663" cy="3352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1981200"/>
            <a:ext cx="371928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ODE rubrics, coming this summer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1257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 OFLA Rubrics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1" y="1600200"/>
            <a:ext cx="8720666" cy="4724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200" b="1" dirty="0" smtClean="0"/>
              <a:t>OFLA rubric for end-of-unit Performance</a:t>
            </a:r>
          </a:p>
          <a:p>
            <a:pPr marL="0" indent="0">
              <a:buNone/>
            </a:pPr>
            <a:r>
              <a:rPr lang="en-US" sz="1800" b="1" dirty="0">
                <a:hlinkClick r:id="rId2"/>
              </a:rPr>
              <a:t>http://oflaslo.weebly.com/performance-rubrics.html#.</a:t>
            </a:r>
            <a:r>
              <a:rPr lang="en-US" sz="1800" b="1" dirty="0" smtClean="0">
                <a:hlinkClick r:id="rId2"/>
              </a:rPr>
              <a:t>VOOG_KEo6Hs</a:t>
            </a:r>
            <a:r>
              <a:rPr lang="en-US" sz="1800" b="1" dirty="0" smtClean="0"/>
              <a:t> 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3200" b="1" dirty="0" smtClean="0"/>
              <a:t>OFLA rubric for Proficiency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1800" b="1" dirty="0">
                <a:hlinkClick r:id="rId3"/>
              </a:rPr>
              <a:t>http://oflaslo.weebly.com/proficiency-rubrics.html#.</a:t>
            </a:r>
            <a:r>
              <a:rPr lang="en-US" sz="1800" b="1" dirty="0" smtClean="0">
                <a:hlinkClick r:id="rId3"/>
              </a:rPr>
              <a:t>VOOHGKEo6Hs</a:t>
            </a:r>
            <a:r>
              <a:rPr lang="en-US" sz="1800" b="1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4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8229600" cy="55399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of this workshop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" y="1295400"/>
            <a:ext cx="8458201" cy="50292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Provide a framework for your extension workshop!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Provide explanations of proficiency and performance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Provide IPA information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19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559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5399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2296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sz="1600" dirty="0"/>
              <a:t>Adair, </a:t>
            </a:r>
            <a:r>
              <a:rPr lang="en-US" sz="1600" dirty="0" err="1"/>
              <a:t>Glisan</a:t>
            </a:r>
            <a:r>
              <a:rPr lang="en-US" sz="1600" dirty="0"/>
              <a:t>, Troyan. </a:t>
            </a:r>
            <a:r>
              <a:rPr lang="en-US" sz="1600" u="sng" dirty="0" smtClean="0"/>
              <a:t>Implementing Integrated Performance Assessments. </a:t>
            </a:r>
            <a:r>
              <a:rPr lang="en-US" sz="1600" dirty="0" smtClean="0"/>
              <a:t> American Council on the Teaching of Foreign Languages, 2013</a:t>
            </a:r>
          </a:p>
          <a:p>
            <a:endParaRPr lang="en-US" sz="1600" dirty="0" smtClean="0"/>
          </a:p>
          <a:p>
            <a:r>
              <a:rPr lang="en-US" sz="1600" dirty="0" err="1"/>
              <a:t>Sandrock</a:t>
            </a:r>
            <a:r>
              <a:rPr lang="en-US" sz="1600" dirty="0"/>
              <a:t>, Paul. </a:t>
            </a:r>
            <a:r>
              <a:rPr lang="en-US" sz="1600" u="sng" dirty="0"/>
              <a:t>The Keys to Assessing Language Performance: A Teacher's Manual for Measuring Student Progress.</a:t>
            </a:r>
            <a:r>
              <a:rPr lang="en-US" sz="1600" dirty="0"/>
              <a:t>   American Council on the Teaching of Foreign Languages, </a:t>
            </a:r>
            <a:r>
              <a:rPr lang="en-US" sz="1600" dirty="0" smtClean="0"/>
              <a:t>2010</a:t>
            </a:r>
          </a:p>
          <a:p>
            <a:endParaRPr lang="en-US" sz="1600" dirty="0" smtClean="0"/>
          </a:p>
          <a:p>
            <a:r>
              <a:rPr lang="en-US" sz="1600" dirty="0"/>
              <a:t>American Council on the Teaching of Foreign Languages, </a:t>
            </a:r>
            <a:r>
              <a:rPr lang="en-US" sz="1600" dirty="0" smtClean="0"/>
              <a:t>2015. </a:t>
            </a:r>
            <a:r>
              <a:rPr lang="en-US" sz="1600" dirty="0" smtClean="0">
                <a:hlinkClick r:id="rId3"/>
              </a:rPr>
              <a:t>www.actfl.org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Battelle for Kids, </a:t>
            </a:r>
            <a:r>
              <a:rPr lang="en-US" sz="1600" dirty="0" smtClean="0"/>
              <a:t>2015. </a:t>
            </a:r>
            <a:r>
              <a:rPr lang="en-US" sz="1600" dirty="0"/>
              <a:t>FIP Your School Ohio.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portal.battelleforkids.org/FIPOhio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/>
              <a:t>Kentucky Department of Education, </a:t>
            </a:r>
            <a:r>
              <a:rPr lang="en-US" sz="1600" dirty="0" smtClean="0"/>
              <a:t>2015. </a:t>
            </a: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education.ky.gov/curriculum/wlang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National Council of State Supervisors for Languages, </a:t>
            </a:r>
            <a:r>
              <a:rPr lang="en-US" sz="1600" dirty="0" smtClean="0"/>
              <a:t>2015.  </a:t>
            </a:r>
            <a:r>
              <a:rPr lang="en-US" sz="1600" dirty="0">
                <a:hlinkClick r:id="rId6"/>
              </a:rPr>
              <a:t>www.ncssfl.org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OFLA </a:t>
            </a:r>
            <a:r>
              <a:rPr lang="en-US" sz="1600" dirty="0" smtClean="0"/>
              <a:t>Weebly</a:t>
            </a:r>
            <a:r>
              <a:rPr lang="en-US" sz="1600" dirty="0"/>
              <a:t>, </a:t>
            </a:r>
            <a:r>
              <a:rPr lang="en-US" sz="1600" dirty="0" smtClean="0"/>
              <a:t>2015.  </a:t>
            </a:r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oflaslo.weebly.com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Ohio Department of Education, 2015:  </a:t>
            </a:r>
            <a:r>
              <a:rPr lang="en-US" sz="1600" dirty="0" smtClean="0">
                <a:hlinkClick r:id="rId8"/>
              </a:rPr>
              <a:t>http://education.ohio.gov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Ohio Foreign </a:t>
            </a:r>
            <a:r>
              <a:rPr lang="en-US" sz="1600" dirty="0"/>
              <a:t>Language </a:t>
            </a:r>
            <a:r>
              <a:rPr lang="en-US" sz="1600" dirty="0" smtClean="0"/>
              <a:t>Association, 2015. </a:t>
            </a:r>
            <a:r>
              <a:rPr lang="en-US" sz="1600" dirty="0">
                <a:hlinkClick r:id="rId9"/>
              </a:rPr>
              <a:t>http://www.ofla-online.org</a:t>
            </a:r>
            <a:r>
              <a:rPr lang="en-US" sz="1600" dirty="0" smtClean="0">
                <a:hlinkClick r:id="rId9"/>
              </a:rPr>
              <a:t>/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686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061"/>
            <a:ext cx="9144000" cy="90853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 Helpful Websites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657492" cy="4267200"/>
          </a:xfrm>
        </p:spPr>
        <p:txBody>
          <a:bodyPr>
            <a:normAutofit fontScale="85000" lnSpcReduction="20000"/>
          </a:bodyPr>
          <a:lstStyle/>
          <a:p>
            <a:pPr marL="571500" indent="-457200"/>
            <a:r>
              <a:rPr lang="en-US" sz="2800" b="1" dirty="0" smtClean="0"/>
              <a:t>Location of Workshop Documents: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 </a:t>
            </a:r>
            <a:r>
              <a:rPr lang="en-US" sz="1900" dirty="0" smtClean="0">
                <a:solidFill>
                  <a:srgbClr val="FF0000"/>
                </a:solidFill>
                <a:hlinkClick r:id="rId3"/>
              </a:rPr>
              <a:t>http</a:t>
            </a:r>
            <a:r>
              <a:rPr lang="en-US" sz="1900" dirty="0">
                <a:solidFill>
                  <a:srgbClr val="FF0000"/>
                </a:solidFill>
                <a:hlinkClick r:id="rId3"/>
              </a:rPr>
              <a:t>://</a:t>
            </a:r>
            <a:r>
              <a:rPr lang="en-US" sz="1900" dirty="0" smtClean="0">
                <a:solidFill>
                  <a:srgbClr val="FF0000"/>
                </a:solidFill>
                <a:hlinkClick r:id="rId3"/>
              </a:rPr>
              <a:t>oflaslo.weebly.com/moving-your-state-from-performance-to-proficiency-the-ohio-model.html</a:t>
            </a:r>
            <a:endParaRPr lang="en-US" sz="1900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571500" indent="-457200"/>
            <a:r>
              <a:rPr lang="en-US" sz="2800" b="1" dirty="0" smtClean="0"/>
              <a:t>Ohio’s World Language Model Curriculum:</a:t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1600" b="1" dirty="0" smtClean="0">
                <a:hlinkClick r:id="rId4"/>
              </a:rPr>
              <a:t>http</a:t>
            </a:r>
            <a:r>
              <a:rPr lang="en-US" sz="1600" b="1" dirty="0">
                <a:hlinkClick r:id="rId4"/>
              </a:rPr>
              <a:t>://education.ohio.gov/</a:t>
            </a:r>
            <a:r>
              <a:rPr lang="en-US" sz="1600" b="1" dirty="0"/>
              <a:t>  (search box: World Language Model Curriculum)</a:t>
            </a:r>
          </a:p>
          <a:p>
            <a:pPr marL="571500" indent="-457200"/>
            <a:endParaRPr lang="en-US" sz="2800" b="1" dirty="0" smtClean="0"/>
          </a:p>
          <a:p>
            <a:pPr marL="571500" indent="-457200"/>
            <a:r>
              <a:rPr lang="en-US" sz="2800" b="1" dirty="0" smtClean="0"/>
              <a:t>Ohio Foreign Language Association weebly:</a:t>
            </a:r>
            <a:br>
              <a:rPr lang="en-US" sz="2800" b="1" dirty="0" smtClean="0"/>
            </a:br>
            <a:r>
              <a:rPr lang="en-US" sz="1600" b="1" dirty="0" smtClean="0">
                <a:hlinkClick r:id="rId5"/>
              </a:rPr>
              <a:t>http</a:t>
            </a:r>
            <a:r>
              <a:rPr lang="en-US" sz="1600" b="1" dirty="0">
                <a:hlinkClick r:id="rId5"/>
              </a:rPr>
              <a:t>://oflaslo.weebly.com</a:t>
            </a:r>
            <a:r>
              <a:rPr lang="en-US" sz="1600" b="1" dirty="0" smtClean="0">
                <a:hlinkClick r:id="rId5"/>
              </a:rPr>
              <a:t>/</a:t>
            </a:r>
            <a:r>
              <a:rPr lang="en-US" sz="1600" b="1" dirty="0" smtClean="0"/>
              <a:t> </a:t>
            </a:r>
          </a:p>
          <a:p>
            <a:pPr marL="571500" indent="-457200"/>
            <a:endParaRPr lang="en-US" sz="2800" b="1" dirty="0" smtClean="0"/>
          </a:p>
          <a:p>
            <a:pPr marL="571500" indent="-457200"/>
            <a:r>
              <a:rPr lang="en-US" sz="2800" b="1" dirty="0" smtClean="0"/>
              <a:t>ACTFL </a:t>
            </a:r>
            <a:br>
              <a:rPr lang="en-US" sz="2800" b="1" dirty="0" smtClean="0"/>
            </a:br>
            <a:r>
              <a:rPr lang="en-US" sz="1600" b="1" dirty="0" smtClean="0">
                <a:hlinkClick r:id="rId6"/>
              </a:rPr>
              <a:t>http</a:t>
            </a:r>
            <a:r>
              <a:rPr lang="en-US" sz="1600" b="1" dirty="0">
                <a:hlinkClick r:id="rId6"/>
              </a:rPr>
              <a:t>://www.actfl.org</a:t>
            </a:r>
            <a:r>
              <a:rPr lang="en-US" sz="1600" b="1" dirty="0" smtClean="0">
                <a:hlinkClick r:id="rId6"/>
              </a:rPr>
              <a:t>/</a:t>
            </a:r>
            <a:r>
              <a:rPr lang="en-US" sz="1600" b="1" dirty="0" smtClean="0"/>
              <a:t> </a:t>
            </a:r>
          </a:p>
          <a:p>
            <a:pPr marL="114300" indent="0">
              <a:buNone/>
            </a:pPr>
            <a:r>
              <a:rPr lang="en-US" sz="1800" b="1" dirty="0" smtClean="0"/>
              <a:t> </a:t>
            </a:r>
            <a:endParaRPr lang="en-US" sz="1800" b="1" dirty="0"/>
          </a:p>
          <a:p>
            <a:pPr marL="114300" indent="0">
              <a:buNone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48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34"/>
            <a:ext cx="8229600" cy="646331"/>
          </a:xfrm>
        </p:spPr>
        <p:txBody>
          <a:bodyPr>
            <a:normAutofit fontScale="90000"/>
          </a:bodyPr>
          <a:lstStyle/>
          <a:p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4648200" cy="4648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" y="1752600"/>
            <a:ext cx="8801100" cy="1066800"/>
          </a:xfrm>
          <a:noFill/>
        </p:spPr>
        <p:txBody>
          <a:bodyPr>
            <a:noAutofit/>
          </a:bodyPr>
          <a:lstStyle/>
          <a:p>
            <a:pPr marL="346075" lvl="1" indent="0" algn="ctr">
              <a:buNone/>
            </a:pPr>
            <a:r>
              <a:rPr lang="en-US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We Do What We Do?</a:t>
            </a:r>
            <a:endParaRPr lang="en-US" sz="4400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8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34"/>
            <a:ext cx="8229600" cy="64633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We Do What We Do?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How will my students use their world language  </a:t>
            </a:r>
            <a:r>
              <a:rPr lang="en-US" b="1" u="sng" dirty="0" smtClean="0"/>
              <a:t>outside</a:t>
            </a:r>
            <a:r>
              <a:rPr lang="en-US" b="1" dirty="0" smtClean="0"/>
              <a:t> of my classroom….</a:t>
            </a:r>
          </a:p>
          <a:p>
            <a:pPr marL="0" indent="0">
              <a:buNone/>
            </a:pPr>
            <a:endParaRPr lang="en-US" sz="2800" b="1" dirty="0" smtClean="0"/>
          </a:p>
          <a:p>
            <a:pPr lvl="1"/>
            <a:r>
              <a:rPr lang="en-US" sz="2400" dirty="0"/>
              <a:t>	</a:t>
            </a:r>
            <a:r>
              <a:rPr lang="en-US" sz="2400" b="1" dirty="0" smtClean="0"/>
              <a:t>…right now, in middle/high school?</a:t>
            </a:r>
          </a:p>
          <a:p>
            <a:pPr marL="274320" lvl="1" indent="0">
              <a:buNone/>
            </a:pPr>
            <a:endParaRPr lang="en-US" sz="2400" b="1" dirty="0" smtClean="0"/>
          </a:p>
          <a:p>
            <a:pPr lvl="1"/>
            <a:r>
              <a:rPr lang="en-US" sz="2400" b="1" dirty="0"/>
              <a:t> </a:t>
            </a:r>
            <a:r>
              <a:rPr lang="en-US" sz="2400" b="1" dirty="0" smtClean="0"/>
              <a:t>    …in the future, after high school?</a:t>
            </a:r>
          </a:p>
          <a:p>
            <a:endParaRPr lang="en-US" sz="28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974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34"/>
            <a:ext cx="8229600" cy="64633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We Do What We Do?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Outside of my classroom, now or in the future,…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…what are situations where my students will have </a:t>
            </a:r>
            <a:r>
              <a:rPr lang="en-US" b="1" dirty="0" smtClean="0">
                <a:solidFill>
                  <a:schemeClr val="tx2"/>
                </a:solidFill>
              </a:rPr>
              <a:t>to speak </a:t>
            </a:r>
            <a:r>
              <a:rPr lang="en-US" b="1" dirty="0" smtClean="0"/>
              <a:t>in another language?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What am I doing in my classroom to prepare them for this?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54262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34"/>
            <a:ext cx="8229600" cy="64633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We Do What We Do?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Outside of my classroom, now or in the future,…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…what will my students have </a:t>
            </a:r>
            <a:r>
              <a:rPr lang="en-US" b="1" dirty="0" smtClean="0">
                <a:solidFill>
                  <a:schemeClr val="tx2"/>
                </a:solidFill>
              </a:rPr>
              <a:t>to </a:t>
            </a:r>
            <a:r>
              <a:rPr lang="en-US" b="1" dirty="0">
                <a:solidFill>
                  <a:schemeClr val="tx2"/>
                </a:solidFill>
              </a:rPr>
              <a:t>listen to and understand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in another language?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What am I doing in my classroom to prepare them for this?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610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34"/>
            <a:ext cx="8229600" cy="64633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We Do What We Do?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Outside of my classroom, now or in the future,…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…what will my students </a:t>
            </a:r>
            <a:r>
              <a:rPr lang="en-US" b="1" dirty="0"/>
              <a:t>have </a:t>
            </a:r>
            <a:r>
              <a:rPr lang="en-US" b="1" dirty="0">
                <a:solidFill>
                  <a:schemeClr val="tx2"/>
                </a:solidFill>
              </a:rPr>
              <a:t>to read and understand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in another language?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What am I doing in my classroom to prepare them for this?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1440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34"/>
            <a:ext cx="8229600" cy="64633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We Do What We Do?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Outside of my classroom, now or in the future,…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…what will my students </a:t>
            </a:r>
            <a:r>
              <a:rPr lang="en-US" b="1" dirty="0"/>
              <a:t>have </a:t>
            </a:r>
            <a:r>
              <a:rPr lang="en-US" b="1" dirty="0">
                <a:solidFill>
                  <a:schemeClr val="tx2"/>
                </a:solidFill>
              </a:rPr>
              <a:t>to write </a:t>
            </a:r>
            <a:r>
              <a:rPr lang="en-US" b="1" dirty="0" smtClean="0"/>
              <a:t>in another language?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What am I doing in my classroom to prepare them for this?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0250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45" y="609600"/>
            <a:ext cx="8229600" cy="615553"/>
          </a:xfrm>
        </p:spPr>
        <p:txBody>
          <a:bodyPr>
            <a:normAutofit fontScale="90000"/>
          </a:bodyPr>
          <a:lstStyle/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763000" cy="129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3399"/>
                </a:solidFill>
              </a:rPr>
              <a:t>ACTFL World-Readiness Standards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3399"/>
                </a:solidFill>
              </a:rPr>
              <a:t>for Learning Languages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19400"/>
            <a:ext cx="3429404" cy="342940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358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061"/>
            <a:ext cx="9144000" cy="90853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4108" y="1524000"/>
            <a:ext cx="8657492" cy="480060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Shelton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Ohio Department of Education</a:t>
            </a:r>
            <a:endParaRPr lang="en-US" sz="2400" dirty="0"/>
          </a:p>
          <a:p>
            <a:pPr marL="457200" indent="-342900">
              <a:buClr>
                <a:schemeClr val="tx1"/>
              </a:buClr>
            </a:pPr>
            <a:r>
              <a:rPr lang="en-US" sz="2400" u="sng" dirty="0">
                <a:solidFill>
                  <a:srgbClr val="0000CC"/>
                </a:solidFill>
                <a:hlinkClick r:id="rId3"/>
              </a:rPr>
              <a:t>Kathleen.Shelton@education.ohio.gov</a:t>
            </a:r>
            <a:endParaRPr lang="en-US" sz="2400" u="sng" dirty="0">
              <a:solidFill>
                <a:srgbClr val="0000CC"/>
              </a:solidFill>
            </a:endParaRPr>
          </a:p>
          <a:p>
            <a:pPr marL="457200" indent="-342900"/>
            <a:r>
              <a:rPr lang="en-US" sz="2400" dirty="0"/>
              <a:t>Tel. </a:t>
            </a:r>
            <a:r>
              <a:rPr lang="en-US" sz="2400" dirty="0" smtClean="0"/>
              <a:t>614-995-4840</a:t>
            </a:r>
          </a:p>
          <a:p>
            <a:pPr marL="114300" indent="0">
              <a:buNone/>
            </a:pPr>
            <a:endParaRPr lang="en-US" sz="2400" b="1" dirty="0" smtClean="0"/>
          </a:p>
          <a:p>
            <a:pPr marL="114300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Martha Pero Halemba</a:t>
            </a:r>
          </a:p>
          <a:p>
            <a:pPr marL="114300" indent="0">
              <a:buNone/>
            </a:pPr>
            <a:r>
              <a:rPr lang="en-US" sz="2400" dirty="0" smtClean="0"/>
              <a:t>Ohio Foreign Language Association</a:t>
            </a:r>
          </a:p>
          <a:p>
            <a:pPr marL="114300" indent="0">
              <a:buNone/>
            </a:pPr>
            <a:r>
              <a:rPr lang="en-US" sz="2400" dirty="0" smtClean="0"/>
              <a:t>Hudson City Schools, Hudson, Ohio</a:t>
            </a:r>
            <a:endParaRPr lang="en-US" sz="2400" b="1" dirty="0" smtClean="0"/>
          </a:p>
          <a:p>
            <a:pPr marL="571500" indent="-457200"/>
            <a:r>
              <a:rPr lang="en-US" sz="2400" dirty="0" smtClean="0">
                <a:hlinkClick r:id="rId4"/>
              </a:rPr>
              <a:t>halembam@hudson.edu</a:t>
            </a:r>
            <a:endParaRPr lang="en-US" sz="2400" dirty="0" smtClean="0"/>
          </a:p>
          <a:p>
            <a:pPr marL="571500" indent="-457200"/>
            <a:r>
              <a:rPr lang="en-US" sz="2400" dirty="0"/>
              <a:t>Tel. </a:t>
            </a:r>
            <a:r>
              <a:rPr lang="en-US" sz="2400" dirty="0" smtClean="0"/>
              <a:t>330-653-1416 ext. 3514</a:t>
            </a:r>
            <a:endParaRPr lang="en-US" sz="2400" dirty="0"/>
          </a:p>
          <a:p>
            <a:pPr marL="571500" indent="-457200"/>
            <a:endParaRPr lang="en-US" sz="2400" dirty="0" smtClean="0"/>
          </a:p>
          <a:p>
            <a:pPr marL="114300" indent="0"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2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34"/>
            <a:ext cx="8229600" cy="64633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Nous!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Tell what you already know about ACTFL’s Language Standards.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Talk about the three modes of communication and the skills included in each mode.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19602"/>
            <a:ext cx="6172200" cy="203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33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488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 ACTFL World-Readiness Standards </a:t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Learning Languages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09091" cy="44196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Standards Summary </a:t>
            </a:r>
            <a:r>
              <a:rPr lang="en-US" sz="2400" b="1" dirty="0" smtClean="0">
                <a:hlinkClick r:id="rId2"/>
              </a:rPr>
              <a:t>document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Five C’s: </a:t>
            </a:r>
            <a:r>
              <a:rPr lang="en-US" sz="2400" b="1" i="1" dirty="0" smtClean="0">
                <a:solidFill>
                  <a:srgbClr val="C00000"/>
                </a:solidFill>
              </a:rPr>
              <a:t>Communication, </a:t>
            </a:r>
            <a:r>
              <a:rPr lang="en-US" sz="2400" b="1" i="1" dirty="0">
                <a:solidFill>
                  <a:srgbClr val="C00000"/>
                </a:solidFill>
              </a:rPr>
              <a:t>Cultures, </a:t>
            </a:r>
            <a:r>
              <a:rPr lang="en-US" sz="2400" b="1" i="1" dirty="0" smtClean="0">
                <a:solidFill>
                  <a:srgbClr val="C00000"/>
                </a:solidFill>
              </a:rPr>
              <a:t>Connections, Comparisons, Communities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Proficiency-based (skills, not content) and spiraled.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Specific vocabulary, grammar and content are not present in the standards.  Local/state districts choose the best content/curriculum for their students.</a:t>
            </a:r>
            <a:br>
              <a:rPr lang="en-US" sz="2400" b="1" dirty="0" smtClean="0"/>
            </a:b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If a </a:t>
            </a:r>
            <a:r>
              <a:rPr lang="en-US" sz="2400" b="1" dirty="0">
                <a:hlinkClick r:id="rId3"/>
              </a:rPr>
              <a:t>textbook is used</a:t>
            </a:r>
            <a:r>
              <a:rPr lang="en-US" sz="2400" b="1" dirty="0"/>
              <a:t>, it is recommended to use it as </a:t>
            </a:r>
          </a:p>
          <a:p>
            <a:pPr marL="0" indent="0">
              <a:buNone/>
            </a:pPr>
            <a:r>
              <a:rPr lang="en-US" sz="2400" b="1" dirty="0" smtClean="0"/>
              <a:t>       </a:t>
            </a:r>
            <a:r>
              <a:rPr lang="en-US" sz="2400" b="1" dirty="0"/>
              <a:t>a resource to enhance your curriculum</a:t>
            </a:r>
            <a:r>
              <a:rPr lang="en-US" sz="2400" b="1" dirty="0" smtClean="0"/>
              <a:t>. </a:t>
            </a:r>
          </a:p>
          <a:p>
            <a:pPr marL="0" indent="0">
              <a:buNone/>
            </a:pPr>
            <a:r>
              <a:rPr lang="en-US" sz="2000" b="1" dirty="0" smtClean="0"/>
              <a:t>                (</a:t>
            </a:r>
            <a:r>
              <a:rPr lang="en-US" sz="2000" b="1" dirty="0"/>
              <a:t>see # 4 in  “HOW TO ?” document in </a:t>
            </a:r>
            <a:r>
              <a:rPr lang="en-US" sz="2000" b="1" dirty="0" smtClean="0"/>
              <a:t>ODE Model Curriculum)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endParaRPr lang="en-US" sz="2400" b="1" dirty="0" smtClean="0"/>
          </a:p>
          <a:p>
            <a:pPr marL="0" lvl="0" indent="0">
              <a:buNone/>
            </a:pPr>
            <a:endParaRPr lang="en-US" sz="2000" i="1" dirty="0" smtClean="0"/>
          </a:p>
          <a:p>
            <a:pPr marL="344487" lvl="1" indent="0">
              <a:buNone/>
            </a:pPr>
            <a:endParaRPr lang="en-US" sz="2400" b="1" dirty="0" smtClean="0"/>
          </a:p>
          <a:p>
            <a:pPr marL="0" lvl="0" indent="0">
              <a:buNone/>
            </a:pP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5077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488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  ACTFL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World-Readiness Standards </a:t>
            </a:r>
            <a:b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Learning Languages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5105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Modes of Communication:</a:t>
            </a:r>
            <a:r>
              <a:rPr lang="en-US" sz="3800" b="1" dirty="0" smtClean="0">
                <a:solidFill>
                  <a:srgbClr val="0000CC"/>
                </a:solidFill>
              </a:rPr>
              <a:t/>
            </a:r>
            <a:br>
              <a:rPr lang="en-US" sz="3800" b="1" dirty="0" smtClean="0">
                <a:solidFill>
                  <a:srgbClr val="0000CC"/>
                </a:solidFill>
              </a:rPr>
            </a:br>
            <a:endParaRPr lang="en-US" sz="3800" b="1" dirty="0" smtClean="0">
              <a:solidFill>
                <a:srgbClr val="0000CC"/>
              </a:solidFill>
            </a:endParaRPr>
          </a:p>
          <a:p>
            <a:pPr marL="344487" lvl="1" indent="0">
              <a:buNone/>
            </a:pPr>
            <a:r>
              <a:rPr lang="en-US" sz="3800" b="1" dirty="0" smtClean="0">
                <a:solidFill>
                  <a:schemeClr val="tx1"/>
                </a:solidFill>
              </a:rPr>
              <a:t>a)   </a:t>
            </a:r>
            <a:r>
              <a:rPr lang="en-US" sz="4400" b="1" u="sng" dirty="0" smtClean="0">
                <a:solidFill>
                  <a:srgbClr val="C00000"/>
                </a:solidFill>
              </a:rPr>
              <a:t>Interpretive</a:t>
            </a:r>
            <a:r>
              <a:rPr lang="en-US" sz="4400" b="1" dirty="0" smtClean="0">
                <a:solidFill>
                  <a:srgbClr val="C00000"/>
                </a:solidFill>
              </a:rPr>
              <a:t>:</a:t>
            </a:r>
            <a:r>
              <a:rPr lang="en-US" sz="3800" b="1" dirty="0" smtClean="0">
                <a:solidFill>
                  <a:srgbClr val="C00000"/>
                </a:solidFill>
              </a:rPr>
              <a:t>  </a:t>
            </a:r>
            <a:r>
              <a:rPr lang="en-US" sz="3800" b="1" dirty="0" smtClean="0">
                <a:solidFill>
                  <a:schemeClr val="tx1"/>
                </a:solidFill>
              </a:rPr>
              <a:t>reading, listening, viewing</a:t>
            </a:r>
          </a:p>
          <a:p>
            <a:pPr marL="344487" lvl="1" indent="0"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           </a:t>
            </a:r>
            <a:r>
              <a:rPr lang="en-US" sz="3800" dirty="0" smtClean="0">
                <a:solidFill>
                  <a:schemeClr val="tx1"/>
                </a:solidFill>
              </a:rPr>
              <a:t>Comprehension of a video, audio or text through </a:t>
            </a:r>
            <a:br>
              <a:rPr lang="en-US" sz="3800" dirty="0" smtClean="0">
                <a:solidFill>
                  <a:schemeClr val="tx1"/>
                </a:solidFill>
              </a:rPr>
            </a:br>
            <a:r>
              <a:rPr lang="en-US" sz="3800" dirty="0" smtClean="0">
                <a:solidFill>
                  <a:schemeClr val="tx1"/>
                </a:solidFill>
              </a:rPr>
              <a:t>           reading, listening to, or viewing the source.</a:t>
            </a:r>
            <a:br>
              <a:rPr lang="en-US" sz="3800" dirty="0" smtClean="0">
                <a:solidFill>
                  <a:schemeClr val="tx1"/>
                </a:solidFill>
              </a:rPr>
            </a:br>
            <a:r>
              <a:rPr lang="en-US" sz="3800" dirty="0" smtClean="0">
                <a:solidFill>
                  <a:schemeClr val="tx1"/>
                </a:solidFill>
              </a:rPr>
              <a:t/>
            </a:r>
            <a:br>
              <a:rPr lang="en-US" sz="3800" dirty="0" smtClean="0">
                <a:solidFill>
                  <a:schemeClr val="tx1"/>
                </a:solidFill>
              </a:rPr>
            </a:br>
            <a:endParaRPr lang="en-US" sz="3800" dirty="0" smtClean="0">
              <a:solidFill>
                <a:schemeClr val="tx1"/>
              </a:solidFill>
            </a:endParaRPr>
          </a:p>
          <a:p>
            <a:pPr marL="344487" lvl="1" indent="0">
              <a:lnSpc>
                <a:spcPct val="120000"/>
              </a:lnSpc>
              <a:buNone/>
            </a:pPr>
            <a:r>
              <a:rPr lang="en-US" sz="3800" b="1" dirty="0" smtClean="0">
                <a:solidFill>
                  <a:schemeClr val="tx1"/>
                </a:solidFill>
              </a:rPr>
              <a:t>b)  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u="sng" dirty="0" smtClean="0">
                <a:solidFill>
                  <a:srgbClr val="C00000"/>
                </a:solidFill>
              </a:rPr>
              <a:t>Interpersonal</a:t>
            </a:r>
            <a:r>
              <a:rPr lang="en-US" sz="3800" b="1" dirty="0" smtClean="0">
                <a:solidFill>
                  <a:srgbClr val="C00000"/>
                </a:solidFill>
              </a:rPr>
              <a:t>:  </a:t>
            </a:r>
            <a:r>
              <a:rPr lang="en-US" sz="3800" b="1" dirty="0" smtClean="0">
                <a:solidFill>
                  <a:schemeClr val="tx1"/>
                </a:solidFill>
              </a:rPr>
              <a:t>speaking/listening; writing/reading</a:t>
            </a:r>
            <a:r>
              <a:rPr lang="en-US" sz="3800" dirty="0" smtClean="0">
                <a:solidFill>
                  <a:schemeClr val="tx1"/>
                </a:solidFill>
              </a:rPr>
              <a:t/>
            </a:r>
            <a:br>
              <a:rPr lang="en-US" sz="3800" dirty="0" smtClean="0">
                <a:solidFill>
                  <a:schemeClr val="tx1"/>
                </a:solidFill>
              </a:rPr>
            </a:br>
            <a:r>
              <a:rPr lang="en-US" sz="3800" dirty="0" smtClean="0">
                <a:solidFill>
                  <a:schemeClr val="tx1"/>
                </a:solidFill>
              </a:rPr>
              <a:t>           Interaction with others via oral, written or signed conversations.          </a:t>
            </a:r>
            <a:br>
              <a:rPr lang="en-US" sz="3800" dirty="0" smtClean="0">
                <a:solidFill>
                  <a:schemeClr val="tx1"/>
                </a:solidFill>
              </a:rPr>
            </a:br>
            <a:r>
              <a:rPr lang="en-US" sz="3800" dirty="0" smtClean="0">
                <a:solidFill>
                  <a:schemeClr val="tx1"/>
                </a:solidFill>
              </a:rPr>
              <a:t>           Negotiation of meaning, exchange of opinions or information.</a:t>
            </a:r>
          </a:p>
          <a:p>
            <a:pPr marL="344487" lvl="1" indent="0">
              <a:buNone/>
            </a:pPr>
            <a:endParaRPr lang="en-US" sz="3800" dirty="0" smtClean="0">
              <a:solidFill>
                <a:schemeClr val="tx1"/>
              </a:solidFill>
            </a:endParaRPr>
          </a:p>
          <a:p>
            <a:pPr marL="344487" lvl="1" indent="0">
              <a:buNone/>
            </a:pPr>
            <a:r>
              <a:rPr lang="en-US" sz="3800" b="1" dirty="0" smtClean="0">
                <a:solidFill>
                  <a:schemeClr val="tx1"/>
                </a:solidFill>
              </a:rPr>
              <a:t>c)   </a:t>
            </a:r>
            <a:r>
              <a:rPr lang="en-US" sz="4400" b="1" u="sng" dirty="0" smtClean="0">
                <a:solidFill>
                  <a:srgbClr val="C00000"/>
                </a:solidFill>
              </a:rPr>
              <a:t>Presentational</a:t>
            </a:r>
            <a:r>
              <a:rPr lang="en-US" sz="4400" b="1" dirty="0" smtClean="0">
                <a:solidFill>
                  <a:srgbClr val="C00000"/>
                </a:solidFill>
              </a:rPr>
              <a:t>:</a:t>
            </a:r>
            <a:r>
              <a:rPr lang="en-US" sz="3800" b="1" dirty="0" smtClean="0">
                <a:solidFill>
                  <a:srgbClr val="C00000"/>
                </a:solidFill>
              </a:rPr>
              <a:t> </a:t>
            </a:r>
            <a:r>
              <a:rPr lang="en-US" sz="3800" b="1" dirty="0" smtClean="0">
                <a:solidFill>
                  <a:schemeClr val="tx1"/>
                </a:solidFill>
              </a:rPr>
              <a:t>writing, speaking, signing</a:t>
            </a:r>
          </a:p>
          <a:p>
            <a:pPr marL="344487" lvl="1" indent="0">
              <a:buNone/>
            </a:pP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smtClean="0">
                <a:solidFill>
                  <a:schemeClr val="tx1"/>
                </a:solidFill>
              </a:rPr>
              <a:t>          </a:t>
            </a:r>
            <a:r>
              <a:rPr lang="en-US" sz="3800" dirty="0" smtClean="0">
                <a:solidFill>
                  <a:schemeClr val="tx1"/>
                </a:solidFill>
              </a:rPr>
              <a:t>Delivering </a:t>
            </a:r>
            <a:r>
              <a:rPr lang="en-US" sz="3800" dirty="0">
                <a:solidFill>
                  <a:schemeClr val="tx1"/>
                </a:solidFill>
              </a:rPr>
              <a:t>information via speaking, writing or </a:t>
            </a:r>
            <a:r>
              <a:rPr lang="en-US" sz="3800" dirty="0" smtClean="0">
                <a:solidFill>
                  <a:schemeClr val="tx1"/>
                </a:solidFill>
              </a:rPr>
              <a:t>signing,</a:t>
            </a:r>
          </a:p>
          <a:p>
            <a:pPr marL="344487" lvl="1" indent="0">
              <a:buNone/>
            </a:pP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smtClean="0">
                <a:solidFill>
                  <a:schemeClr val="tx1"/>
                </a:solidFill>
              </a:rPr>
              <a:t>       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smtClean="0">
                <a:solidFill>
                  <a:schemeClr val="tx1"/>
                </a:solidFill>
              </a:rPr>
              <a:t>  in prepared </a:t>
            </a:r>
            <a:r>
              <a:rPr lang="en-US" sz="3800" dirty="0">
                <a:solidFill>
                  <a:schemeClr val="tx1"/>
                </a:solidFill>
              </a:rPr>
              <a:t>or </a:t>
            </a:r>
            <a:r>
              <a:rPr lang="en-US" sz="3800" dirty="0" smtClean="0">
                <a:solidFill>
                  <a:schemeClr val="tx1"/>
                </a:solidFill>
              </a:rPr>
              <a:t>spontaneous presentations.</a:t>
            </a:r>
            <a:endParaRPr lang="en-US" sz="3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000" i="1" dirty="0" smtClean="0"/>
          </a:p>
          <a:p>
            <a:pPr marL="344487" lvl="1" indent="0">
              <a:buNone/>
            </a:pPr>
            <a:endParaRPr lang="en-US" sz="2400" b="1" dirty="0" smtClean="0"/>
          </a:p>
          <a:p>
            <a:pPr marL="0" lvl="0" indent="0">
              <a:buNone/>
            </a:pP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81980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83546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 Target Language</a:t>
            </a:r>
            <a:endParaRPr lang="en-US" sz="5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8229600" cy="58827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kathleen.shelton\Pictures\GettyImages_509536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80891"/>
            <a:ext cx="5947702" cy="3962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5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34"/>
            <a:ext cx="8229600" cy="64633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Us!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3886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400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Share strategies that can help teachers and students use the target language 90%  of the time.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How could we use that other “10%”?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Share challenges that you may have experienced when trying to maintain the target language in your classroom.</a:t>
            </a:r>
          </a:p>
          <a:p>
            <a:pPr marL="0" indent="0">
              <a:buNone/>
            </a:pP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6" y="5607170"/>
            <a:ext cx="8182634" cy="7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00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177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the Target Language </a:t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ODE Model Curriculum “Instructional Strategies” for more ideas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72000"/>
          </a:xfrm>
        </p:spPr>
        <p:txBody>
          <a:bodyPr/>
          <a:lstStyle/>
          <a:p>
            <a:pPr marL="457200" indent="-457200">
              <a:buFont typeface="Arial"/>
              <a:buAutoNum type="arabicPeriod"/>
            </a:pPr>
            <a:r>
              <a:rPr lang="en-US" sz="2400" b="1" dirty="0"/>
              <a:t>U</a:t>
            </a:r>
            <a:r>
              <a:rPr lang="en-US" sz="2400" b="1" dirty="0" smtClean="0"/>
              <a:t>se the target language at least 90% of the time in lower levels.  Use the target language almost exclusively in upper levels</a:t>
            </a:r>
            <a:r>
              <a:rPr lang="en-US" sz="2400" b="1" dirty="0"/>
              <a:t>.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Krashen</a:t>
            </a:r>
            <a:r>
              <a:rPr lang="en-US" sz="2400" b="1" dirty="0" smtClean="0"/>
              <a:t>: </a:t>
            </a:r>
            <a:r>
              <a:rPr lang="en-US" sz="2400" b="1" dirty="0" smtClean="0">
                <a:hlinkClick r:id="rId3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hlinkClick r:id="rId3"/>
              </a:rPr>
              <a:t>i</a:t>
            </a:r>
            <a:r>
              <a:rPr lang="en-US" sz="2400" b="1" dirty="0">
                <a:solidFill>
                  <a:srgbClr val="C00000"/>
                </a:solidFill>
                <a:hlinkClick r:id="rId3"/>
              </a:rPr>
              <a:t> + </a:t>
            </a:r>
            <a:r>
              <a:rPr lang="en-US" sz="2400" b="1" dirty="0" smtClean="0">
                <a:solidFill>
                  <a:srgbClr val="C00000"/>
                </a:solidFill>
                <a:hlinkClick r:id="rId3"/>
              </a:rPr>
              <a:t>1</a:t>
            </a:r>
            <a:r>
              <a:rPr lang="en-US" sz="2400" b="1" dirty="0" smtClean="0"/>
              <a:t>)</a:t>
            </a:r>
            <a:endParaRPr lang="en-US" sz="2400" b="1" dirty="0">
              <a:solidFill>
                <a:srgbClr val="0000CC"/>
              </a:solidFill>
            </a:endParaRPr>
          </a:p>
          <a:p>
            <a:pPr marL="457200" indent="-457200">
              <a:buAutoNum type="arabicPeriod"/>
            </a:pPr>
            <a:endParaRPr lang="en-US" sz="2400" b="1" dirty="0" smtClean="0"/>
          </a:p>
          <a:p>
            <a:pPr marL="457200" indent="-457200">
              <a:buAutoNum type="arabicPeriod"/>
            </a:pPr>
            <a:r>
              <a:rPr lang="en-US" sz="2400" b="1" dirty="0" smtClean="0"/>
              <a:t>Gradually increase your target language use each day.</a:t>
            </a:r>
          </a:p>
          <a:p>
            <a:pPr marL="457200" indent="-457200">
              <a:buAutoNum type="arabicPeriod"/>
            </a:pPr>
            <a:endParaRPr lang="en-US" sz="2400" b="1" dirty="0" smtClean="0"/>
          </a:p>
          <a:p>
            <a:pPr marL="457200" indent="-457200">
              <a:buAutoNum type="arabicPeriod"/>
            </a:pPr>
            <a:r>
              <a:rPr lang="en-US" sz="2400" b="1" dirty="0" smtClean="0"/>
              <a:t>Improve your language skills if they are weak. Teach a different language level, if needed.</a:t>
            </a:r>
          </a:p>
          <a:p>
            <a:pPr marL="457200" indent="-457200">
              <a:buAutoNum type="arabicPeriod"/>
            </a:pPr>
            <a:endParaRPr lang="en-US" sz="2400" b="1" dirty="0" smtClean="0"/>
          </a:p>
          <a:p>
            <a:pPr marL="457200" indent="-457200">
              <a:buAutoNum type="arabicPeriod"/>
            </a:pPr>
            <a:r>
              <a:rPr lang="en-US" sz="2400" b="1" dirty="0" smtClean="0"/>
              <a:t>Practice ahead of time what you will say in class.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214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555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the Target Language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15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5</a:t>
            </a:r>
            <a:r>
              <a:rPr lang="en-US" sz="2400" b="1" dirty="0" smtClean="0"/>
              <a:t>.   Think about how you learned your first language</a:t>
            </a:r>
            <a:r>
              <a:rPr lang="en-US" sz="2000" b="1" dirty="0" smtClean="0"/>
              <a:t>:</a:t>
            </a:r>
          </a:p>
          <a:p>
            <a:pPr lvl="2"/>
            <a:r>
              <a:rPr lang="en-US" sz="1800" b="1" i="1" dirty="0" smtClean="0">
                <a:solidFill>
                  <a:srgbClr val="C00000"/>
                </a:solidFill>
              </a:rPr>
              <a:t>Comprehensible input and natural repetition</a:t>
            </a:r>
          </a:p>
          <a:p>
            <a:pPr lvl="2"/>
            <a:r>
              <a:rPr lang="en-US" sz="1800" b="1" i="1" dirty="0" smtClean="0">
                <a:solidFill>
                  <a:srgbClr val="C00000"/>
                </a:solidFill>
              </a:rPr>
              <a:t>Real-world tasks or authentic situations for students</a:t>
            </a:r>
          </a:p>
          <a:p>
            <a:pPr lvl="2"/>
            <a:r>
              <a:rPr lang="en-US" sz="1800" b="1" i="1" dirty="0" smtClean="0">
                <a:solidFill>
                  <a:srgbClr val="C00000"/>
                </a:solidFill>
              </a:rPr>
              <a:t>Create a need for the target language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400" b="1" dirty="0"/>
              <a:t>6</a:t>
            </a:r>
            <a:r>
              <a:rPr lang="en-US" sz="2400" b="1" dirty="0" smtClean="0"/>
              <a:t>.   -Students need to HEAR the language</a:t>
            </a:r>
            <a:r>
              <a:rPr lang="en-US" sz="2400" b="1" dirty="0" smtClean="0">
                <a:sym typeface="Wingdings" panose="05000000000000000000" pitchFamily="2" charset="2"/>
              </a:rPr>
              <a:t> to SPEAK the</a:t>
            </a:r>
          </a:p>
          <a:p>
            <a:pPr marL="0"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sym typeface="Wingdings" panose="05000000000000000000" pitchFamily="2" charset="2"/>
              </a:rPr>
              <a:t>     language.</a:t>
            </a:r>
          </a:p>
          <a:p>
            <a:pPr marL="0" indent="0">
              <a:buNone/>
            </a:pPr>
            <a:r>
              <a:rPr lang="en-US" sz="2400" b="1" dirty="0" smtClean="0">
                <a:sym typeface="Wingdings" panose="05000000000000000000" pitchFamily="2" charset="2"/>
              </a:rPr>
              <a:t>     -Students need to READ the language to WRITE the </a:t>
            </a:r>
          </a:p>
          <a:p>
            <a:pPr marL="0" indent="0">
              <a:buNone/>
            </a:pPr>
            <a:r>
              <a:rPr lang="en-US" sz="2400" b="1" dirty="0" smtClean="0">
                <a:sym typeface="Wingdings" panose="05000000000000000000" pitchFamily="2" charset="2"/>
              </a:rPr>
              <a:t>       language.</a:t>
            </a:r>
          </a:p>
          <a:p>
            <a:endParaRPr lang="en-US" sz="2400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7</a:t>
            </a:r>
            <a:r>
              <a:rPr lang="en-US" sz="2400" b="1" dirty="0" smtClean="0">
                <a:sym typeface="Wingdings" panose="05000000000000000000" pitchFamily="2" charset="2"/>
              </a:rPr>
              <a:t>.   Establish consistency of target language use across all </a:t>
            </a:r>
          </a:p>
          <a:p>
            <a:pPr marL="0"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sym typeface="Wingdings" panose="05000000000000000000" pitchFamily="2" charset="2"/>
              </a:rPr>
              <a:t>     language levels.</a:t>
            </a: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940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thleen.shelton\Pictures\4698465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891213" cy="392476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063752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6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Proficiency?</a:t>
            </a:r>
            <a:endParaRPr lang="en-US" sz="60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4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34"/>
            <a:ext cx="8229600" cy="646331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¡Entre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Nosotros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3999"/>
            <a:ext cx="8534400" cy="1219201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0000FF"/>
                </a:solidFill>
              </a:rPr>
              <a:t>What do you think is the difference between</a:t>
            </a: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0000FF"/>
                </a:solidFill>
              </a:rPr>
              <a:t>Performance and Proficiency in language?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13" y="3048000"/>
            <a:ext cx="7725103" cy="3200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42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555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  Performance vs.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Proficiency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40066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82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061"/>
            <a:ext cx="9144000" cy="90853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Handout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This Workshop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657492" cy="4267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 smtClean="0">
                <a:hlinkClick r:id="rId3"/>
              </a:rPr>
              <a:t>Handout</a:t>
            </a:r>
            <a:r>
              <a:rPr lang="en-US" sz="3200" b="1" dirty="0" smtClean="0"/>
              <a:t> :</a:t>
            </a:r>
          </a:p>
          <a:p>
            <a:pPr marL="114300" indent="0">
              <a:buNone/>
            </a:pPr>
            <a:endParaRPr lang="en-US" sz="3200" b="1" dirty="0"/>
          </a:p>
          <a:p>
            <a:pPr marL="571500" indent="-457200"/>
            <a:r>
              <a:rPr lang="en-US" sz="3200" b="1" dirty="0" smtClean="0"/>
              <a:t>Table of Contents (p. 1)</a:t>
            </a:r>
          </a:p>
          <a:p>
            <a:pPr marL="571500" indent="-457200"/>
            <a:r>
              <a:rPr lang="en-US" sz="3200" b="1" dirty="0" smtClean="0"/>
              <a:t>Notes pages (pp. 2 – 19)</a:t>
            </a:r>
          </a:p>
          <a:p>
            <a:pPr marL="571500" indent="-457200"/>
            <a:r>
              <a:rPr lang="en-US" sz="3200" b="1" dirty="0" smtClean="0"/>
              <a:t>IPA templates (pp. 20 – 22)</a:t>
            </a:r>
          </a:p>
          <a:p>
            <a:pPr marL="114300" indent="0">
              <a:buNone/>
            </a:pPr>
            <a:endParaRPr lang="en-US" sz="2400" b="1" dirty="0"/>
          </a:p>
          <a:p>
            <a:pPr marL="114300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76715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  Performance vs. Proficiency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Performance levels may be higher than Proficiency levels:</a:t>
            </a:r>
          </a:p>
          <a:p>
            <a:endParaRPr lang="en-US" b="1" dirty="0"/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Example: </a:t>
            </a:r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b="1" dirty="0" smtClean="0">
                <a:solidFill>
                  <a:srgbClr val="C00000"/>
                </a:solidFill>
              </a:rPr>
              <a:t> student may be at Intermediate Low on a unit assessment that they just practiced. </a:t>
            </a:r>
            <a:r>
              <a:rPr lang="en-US" b="1" dirty="0" smtClean="0">
                <a:solidFill>
                  <a:schemeClr val="tx1"/>
                </a:solidFill>
              </a:rPr>
              <a:t>(Performance)</a:t>
            </a:r>
          </a:p>
          <a:p>
            <a:pPr marL="274320" lvl="1" indent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In a spontaneous situation, the same student may now only be at a Novice High. </a:t>
            </a:r>
            <a:r>
              <a:rPr lang="en-US" b="1" dirty="0" smtClean="0">
                <a:solidFill>
                  <a:schemeClr val="tx1"/>
                </a:solidFill>
              </a:rPr>
              <a:t>(Proficiency)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1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  Performance vs.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Proficiency</a:t>
            </a:r>
            <a:endParaRPr lang="es-C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67545"/>
            <a:ext cx="8042276" cy="4343400"/>
          </a:xfrm>
        </p:spPr>
        <p:txBody>
          <a:bodyPr/>
          <a:lstStyle/>
          <a:p>
            <a:pPr marL="1546225" lvl="5" indent="0">
              <a:buNone/>
            </a:pPr>
            <a:r>
              <a:rPr lang="en-US" dirty="0" smtClean="0"/>
              <a:t>	</a:t>
            </a:r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b="1" dirty="0" smtClean="0">
                <a:solidFill>
                  <a:srgbClr val="0000FF"/>
                </a:solidFill>
              </a:rPr>
              <a:t>In the heart of practice</a:t>
            </a:r>
          </a:p>
          <a:p>
            <a:pPr marL="1546225" lvl="5" indent="0">
              <a:buNone/>
            </a:pPr>
            <a:endParaRPr lang="en-US" dirty="0"/>
          </a:p>
          <a:p>
            <a:pPr marL="1546225" lvl="5" indent="0">
              <a:buNone/>
            </a:pPr>
            <a:endParaRPr lang="en-US" dirty="0" smtClean="0"/>
          </a:p>
          <a:p>
            <a:pPr marL="1546225" lvl="5" indent="0">
              <a:buNone/>
            </a:pPr>
            <a:endParaRPr lang="en-US" dirty="0"/>
          </a:p>
          <a:p>
            <a:pPr marL="1546225" lvl="5" indent="0">
              <a:buNone/>
            </a:pPr>
            <a:endParaRPr lang="en-US" dirty="0" smtClean="0"/>
          </a:p>
          <a:p>
            <a:pPr marL="1546225" lvl="5" indent="0">
              <a:buNone/>
            </a:pPr>
            <a:r>
              <a:rPr lang="en-US" dirty="0"/>
              <a:t>	</a:t>
            </a:r>
            <a:r>
              <a:rPr lang="en-US" dirty="0" smtClean="0"/>
              <a:t>			    </a:t>
            </a:r>
            <a:r>
              <a:rPr lang="en-US" b="1" dirty="0" smtClean="0">
                <a:solidFill>
                  <a:srgbClr val="0000FF"/>
                </a:solidFill>
              </a:rPr>
              <a:t>What they remember</a:t>
            </a:r>
          </a:p>
          <a:p>
            <a:pPr marL="1546225" lvl="5" indent="0">
              <a:buNone/>
            </a:pPr>
            <a:endParaRPr lang="en-US" dirty="0"/>
          </a:p>
          <a:p>
            <a:pPr marL="1546225" lvl="5" indent="0">
              <a:buNone/>
            </a:pPr>
            <a:endParaRPr lang="en-US" dirty="0" smtClean="0"/>
          </a:p>
          <a:p>
            <a:pPr marL="1546225" lvl="5" indent="0">
              <a:buNone/>
            </a:pPr>
            <a:endParaRPr lang="en-US" dirty="0"/>
          </a:p>
          <a:p>
            <a:pPr marL="1546225" lvl="5" indent="0">
              <a:buNone/>
            </a:pPr>
            <a:endParaRPr lang="en-US" dirty="0"/>
          </a:p>
          <a:p>
            <a:pPr marL="1546225" lvl="5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Where they begin</a:t>
            </a:r>
          </a:p>
        </p:txBody>
      </p:sp>
      <p:sp>
        <p:nvSpPr>
          <p:cNvPr id="4" name="Freeform 3"/>
          <p:cNvSpPr/>
          <p:nvPr/>
        </p:nvSpPr>
        <p:spPr>
          <a:xfrm>
            <a:off x="2220686" y="2093056"/>
            <a:ext cx="4807373" cy="2740201"/>
          </a:xfrm>
          <a:custGeom>
            <a:avLst/>
            <a:gdLst>
              <a:gd name="connsiteX0" fmla="*/ 0 w 4807373"/>
              <a:gd name="connsiteY0" fmla="*/ 2740201 h 2740201"/>
              <a:gd name="connsiteX1" fmla="*/ 1426028 w 4807373"/>
              <a:gd name="connsiteY1" fmla="*/ 29658 h 2740201"/>
              <a:gd name="connsiteX2" fmla="*/ 2808514 w 4807373"/>
              <a:gd name="connsiteY2" fmla="*/ 1314173 h 2740201"/>
              <a:gd name="connsiteX3" fmla="*/ 4582886 w 4807373"/>
              <a:gd name="connsiteY3" fmla="*/ 1597201 h 2740201"/>
              <a:gd name="connsiteX4" fmla="*/ 4724400 w 4807373"/>
              <a:gd name="connsiteY4" fmla="*/ 1608087 h 274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7373" h="2740201">
                <a:moveTo>
                  <a:pt x="0" y="2740201"/>
                </a:moveTo>
                <a:cubicBezTo>
                  <a:pt x="478971" y="1503765"/>
                  <a:pt x="957942" y="267329"/>
                  <a:pt x="1426028" y="29658"/>
                </a:cubicBezTo>
                <a:cubicBezTo>
                  <a:pt x="1894114" y="-208013"/>
                  <a:pt x="2282371" y="1052916"/>
                  <a:pt x="2808514" y="1314173"/>
                </a:cubicBezTo>
                <a:cubicBezTo>
                  <a:pt x="3334657" y="1575430"/>
                  <a:pt x="4263572" y="1548215"/>
                  <a:pt x="4582886" y="1597201"/>
                </a:cubicBezTo>
                <a:cubicBezTo>
                  <a:pt x="4902200" y="1646187"/>
                  <a:pt x="4813300" y="1627137"/>
                  <a:pt x="4724400" y="160808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6" name="TextBox 5"/>
          <p:cNvSpPr txBox="1"/>
          <p:nvPr/>
        </p:nvSpPr>
        <p:spPr>
          <a:xfrm>
            <a:off x="558114" y="1978967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Performance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441960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Proficiency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01595" y="2209800"/>
            <a:ext cx="75120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998043" y="3812232"/>
            <a:ext cx="304799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7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 Importance of Communicative Proficiency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4800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S</a:t>
            </a:r>
            <a:r>
              <a:rPr lang="en-US" sz="2800" b="1" dirty="0" smtClean="0"/>
              <a:t>tudents show how well they can communicate </a:t>
            </a:r>
            <a:r>
              <a:rPr lang="en-US" sz="2800" i="1" dirty="0" smtClean="0"/>
              <a:t>using any language they have acquired.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Teachers focus on what students know and can do</a:t>
            </a:r>
            <a:r>
              <a:rPr lang="en-US" sz="2800" b="1" i="1" dirty="0" smtClean="0"/>
              <a:t>, </a:t>
            </a:r>
            <a:r>
              <a:rPr lang="en-US" sz="2800" i="1" dirty="0" smtClean="0"/>
              <a:t>not what they don’t know.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C</a:t>
            </a:r>
            <a:r>
              <a:rPr lang="en-US" sz="2800" b="1" dirty="0" smtClean="0"/>
              <a:t>ulturally appropriate interaction and communication is the overarching goal, </a:t>
            </a:r>
            <a:r>
              <a:rPr lang="en-US" sz="2800" i="1" dirty="0" smtClean="0"/>
              <a:t>although improving </a:t>
            </a:r>
            <a:r>
              <a:rPr lang="en-US" sz="2800" i="1" dirty="0"/>
              <a:t>grammatical accuracy is </a:t>
            </a:r>
            <a:r>
              <a:rPr lang="en-US" sz="2800" i="1" dirty="0" smtClean="0"/>
              <a:t>still a goal. </a:t>
            </a:r>
            <a:endParaRPr lang="en-US" sz="2800" b="1" i="1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1928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rkelm.files.wordpress.com/2010/11/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2804661" cy="399165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6227" y="1066800"/>
            <a:ext cx="850392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" dirty="0" smtClean="0"/>
          </a:p>
          <a:p>
            <a:pPr marL="0" indent="0" algn="ctr">
              <a:buNone/>
            </a:pPr>
            <a:endParaRPr lang="en-US" sz="600" dirty="0"/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ACTFL Proficiency Levels</a:t>
            </a:r>
          </a:p>
        </p:txBody>
      </p:sp>
    </p:spTree>
    <p:extLst>
      <p:ext uri="{BB962C8B-B14F-4D97-AF65-F5344CB8AC3E}">
        <p14:creationId xmlns:p14="http://schemas.microsoft.com/office/powerpoint/2010/main" val="197155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4633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447800"/>
            <a:ext cx="7620000" cy="387502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1.  Tell what you already know about the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     ACTFL proficiency levels.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2.  Have you used the ACTFL levels in your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     classroom?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8534400" cy="19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89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124200" cy="1938992"/>
          </a:xfrm>
          <a:solidFill>
            <a:schemeClr val="bg2"/>
          </a:solidFill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  ACTFL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Proficiency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kathleen.shelton\AppData\Local\Microsoft\Windows\Temporary Internet Files\Content.Outlook\WHR1ZEDQ\ACTFL Inverted Pyramid 2013 10 15 v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5105400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7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5399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  The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ACTFL Proficiency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79248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The ACTFL Proficiency Guidelines </a:t>
            </a:r>
            <a:r>
              <a:rPr lang="en-US" b="1" dirty="0" smtClean="0">
                <a:solidFill>
                  <a:srgbClr val="0000FF"/>
                </a:solidFill>
              </a:rPr>
              <a:t>and </a:t>
            </a:r>
            <a:r>
              <a:rPr lang="en-US" b="1" dirty="0">
                <a:solidFill>
                  <a:srgbClr val="0000FF"/>
                </a:solidFill>
              </a:rPr>
              <a:t>Levels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           </a:t>
            </a:r>
            <a:r>
              <a:rPr lang="en-US" sz="2000" b="1" dirty="0" smtClean="0">
                <a:solidFill>
                  <a:srgbClr val="0000FF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://actflproficiencyguidelines2012.org/</a:t>
            </a:r>
            <a:endParaRPr lang="en-US" sz="2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lvl="2"/>
            <a:r>
              <a:rPr lang="en-US" sz="2400" b="1" dirty="0"/>
              <a:t>refer to real-world, authentic situations in a </a:t>
            </a:r>
            <a:r>
              <a:rPr lang="en-US" sz="2400" b="1" i="1" dirty="0">
                <a:solidFill>
                  <a:srgbClr val="FF0000"/>
                </a:solidFill>
              </a:rPr>
              <a:t>spontaneous and non-rehearsed </a:t>
            </a:r>
            <a:r>
              <a:rPr lang="en-US" sz="2400" b="1" dirty="0"/>
              <a:t>context. </a:t>
            </a:r>
          </a:p>
          <a:p>
            <a:pPr lvl="2"/>
            <a:endParaRPr lang="en-US" sz="2400" b="1" dirty="0" smtClean="0"/>
          </a:p>
          <a:p>
            <a:pPr lvl="2"/>
            <a:r>
              <a:rPr lang="en-US" sz="2400" b="1" dirty="0" smtClean="0"/>
              <a:t>evaluate </a:t>
            </a:r>
            <a:r>
              <a:rPr lang="en-US" sz="2400" b="1" dirty="0" smtClean="0">
                <a:solidFill>
                  <a:srgbClr val="FF0000"/>
                </a:solidFill>
              </a:rPr>
              <a:t>sustained</a:t>
            </a:r>
            <a:r>
              <a:rPr lang="en-US" sz="2400" b="1" dirty="0" smtClean="0"/>
              <a:t>, functional language ability, regardless of where, when or how the language was acquired.</a:t>
            </a:r>
          </a:p>
          <a:p>
            <a:pPr marL="796925" lvl="2" indent="0">
              <a:buNone/>
            </a:pPr>
            <a:endParaRPr lang="en-US" sz="2400" b="1" dirty="0" smtClean="0"/>
          </a:p>
          <a:p>
            <a:pPr lvl="2"/>
            <a:r>
              <a:rPr lang="en-US" sz="2400" b="1" dirty="0" smtClean="0"/>
              <a:t>describe what </a:t>
            </a:r>
            <a:r>
              <a:rPr lang="en-US" sz="2400" b="1" dirty="0"/>
              <a:t>individuals </a:t>
            </a:r>
            <a:r>
              <a:rPr lang="en-US" sz="2400" b="1" dirty="0">
                <a:solidFill>
                  <a:srgbClr val="FF0000"/>
                </a:solidFill>
              </a:rPr>
              <a:t>can do </a:t>
            </a:r>
            <a:r>
              <a:rPr lang="en-US" sz="2400" b="1" dirty="0"/>
              <a:t>with language in terms of speaking, writing, listening, and </a:t>
            </a:r>
            <a:r>
              <a:rPr lang="en-US" sz="2400" b="1" dirty="0" smtClean="0"/>
              <a:t>reading.</a:t>
            </a:r>
          </a:p>
          <a:p>
            <a:pPr marL="796925" lvl="2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7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5399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  The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ACTFL Proficiency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79248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The ACTFL Proficiency Guidelines </a:t>
            </a:r>
            <a:r>
              <a:rPr lang="en-US" b="1" dirty="0" smtClean="0">
                <a:solidFill>
                  <a:srgbClr val="0000FF"/>
                </a:solidFill>
              </a:rPr>
              <a:t>and </a:t>
            </a:r>
            <a:r>
              <a:rPr lang="en-US" b="1" dirty="0">
                <a:solidFill>
                  <a:srgbClr val="0000FF"/>
                </a:solidFill>
              </a:rPr>
              <a:t>Levels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           </a:t>
            </a:r>
            <a:r>
              <a:rPr lang="en-US" sz="2000" b="1" dirty="0" smtClean="0">
                <a:solidFill>
                  <a:srgbClr val="0000FF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://actflproficiencyguidelines2012.org/</a:t>
            </a:r>
            <a:endParaRPr lang="en-US" sz="2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lvl="0"/>
            <a:r>
              <a:rPr lang="en-US" sz="2400" b="1" dirty="0"/>
              <a:t>Print the ACTFL pyramid (8.5 x 11,  or 11 x 17</a:t>
            </a:r>
            <a:r>
              <a:rPr lang="en-US" sz="2400" b="1" dirty="0" smtClean="0"/>
              <a:t>).</a:t>
            </a:r>
          </a:p>
          <a:p>
            <a:pPr lvl="0"/>
            <a:endParaRPr lang="en-US" sz="2800" dirty="0"/>
          </a:p>
          <a:p>
            <a:pPr lvl="0"/>
            <a:r>
              <a:rPr lang="en-US" sz="2400" b="1" dirty="0"/>
              <a:t>Download the proficiency guidelines, by skill and </a:t>
            </a:r>
            <a:r>
              <a:rPr lang="en-US" sz="2400" b="1" dirty="0" smtClean="0"/>
              <a:t>level.</a:t>
            </a:r>
          </a:p>
          <a:p>
            <a:pPr lvl="0"/>
            <a:endParaRPr lang="en-US" sz="2800" dirty="0"/>
          </a:p>
          <a:p>
            <a:pPr lvl="0"/>
            <a:r>
              <a:rPr lang="en-US" sz="2400" b="1" dirty="0"/>
              <a:t>View writing and speaking samples of each proficiency level, in many </a:t>
            </a:r>
            <a:r>
              <a:rPr lang="en-US" sz="2400" b="1" dirty="0" smtClean="0"/>
              <a:t>languages.</a:t>
            </a:r>
          </a:p>
          <a:p>
            <a:pPr lvl="0"/>
            <a:endParaRPr lang="en-US" sz="2800" dirty="0"/>
          </a:p>
          <a:p>
            <a:pPr marL="796925" lvl="2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5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02426" y="76200"/>
            <a:ext cx="8229600" cy="64633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 ACTFL Proficiency </a:t>
            </a:r>
            <a:r>
              <a:rPr lang="e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 Defined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199" y="838200"/>
            <a:ext cx="8577251" cy="47454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1" name="Shape 91"/>
          <p:cNvSpPr/>
          <p:nvPr/>
        </p:nvSpPr>
        <p:spPr>
          <a:xfrm>
            <a:off x="109551" y="832022"/>
            <a:ext cx="9034449" cy="55229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703152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385"/>
            <a:ext cx="8915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53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839200" cy="13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</a:t>
            </a: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State </a:t>
            </a:r>
            <a:b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Performance to </a:t>
            </a:r>
            <a:r>
              <a:rPr lang="en-US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Proficiency </a:t>
            </a:r>
            <a:endParaRPr lang="en-US" sz="3600" dirty="0">
              <a:solidFill>
                <a:srgbClr val="003399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807040"/>
              </p:ext>
            </p:extLst>
          </p:nvPr>
        </p:nvGraphicFramePr>
        <p:xfrm>
          <a:off x="1295400" y="2895600"/>
          <a:ext cx="5715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0548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067800" cy="6553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85462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3110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NCSSFL-ACTFL Can-Do Statements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27" y="1256506"/>
            <a:ext cx="8893946" cy="50630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new 2013 </a:t>
            </a:r>
            <a:r>
              <a:rPr lang="en-US" sz="2400" dirty="0" smtClean="0">
                <a:hlinkClick r:id="rId3"/>
              </a:rPr>
              <a:t>Can-Do statements </a:t>
            </a:r>
            <a:r>
              <a:rPr lang="en-US" sz="2400" dirty="0" smtClean="0"/>
              <a:t>are </a:t>
            </a:r>
            <a:r>
              <a:rPr lang="en-US" sz="2400" b="1" dirty="0" smtClean="0">
                <a:solidFill>
                  <a:srgbClr val="C00000"/>
                </a:solidFill>
              </a:rPr>
              <a:t>aligned </a:t>
            </a:r>
            <a:r>
              <a:rPr lang="en-US" sz="2400" b="1" dirty="0">
                <a:solidFill>
                  <a:srgbClr val="C00000"/>
                </a:solidFill>
              </a:rPr>
              <a:t>to the ACTFL Proficiency Levels</a:t>
            </a:r>
            <a:r>
              <a:rPr lang="en-US" sz="2400" b="1" dirty="0" smtClean="0">
                <a:solidFill>
                  <a:srgbClr val="C00000"/>
                </a:solidFill>
              </a:rPr>
              <a:t>, </a:t>
            </a:r>
            <a:r>
              <a:rPr lang="en-US" sz="2400" b="1" dirty="0">
                <a:solidFill>
                  <a:srgbClr val="C00000"/>
                </a:solidFill>
              </a:rPr>
              <a:t>in </a:t>
            </a:r>
            <a:r>
              <a:rPr lang="en-US" sz="2400" b="1" dirty="0" smtClean="0">
                <a:solidFill>
                  <a:srgbClr val="C00000"/>
                </a:solidFill>
              </a:rPr>
              <a:t>student-friendly language.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They give </a:t>
            </a:r>
            <a:r>
              <a:rPr lang="en-US" sz="2400" b="1" dirty="0" smtClean="0">
                <a:solidFill>
                  <a:srgbClr val="C00000"/>
                </a:solidFill>
              </a:rPr>
              <a:t>concrete examples  </a:t>
            </a:r>
            <a:r>
              <a:rPr lang="en-US" sz="2400" dirty="0" smtClean="0"/>
              <a:t>of what students should be able to do in reading, writing, listening, speaking, and interpersonal skills at each proficiency level.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Can-Do statements are a good reference tool for </a:t>
            </a:r>
            <a:br>
              <a:rPr lang="en-US" sz="2400" dirty="0" smtClean="0"/>
            </a:br>
            <a:r>
              <a:rPr lang="en-US" sz="2400" dirty="0" smtClean="0"/>
              <a:t> teachers, parents and administrators, </a:t>
            </a:r>
            <a:r>
              <a:rPr lang="en-US" sz="2400" dirty="0"/>
              <a:t>to </a:t>
            </a:r>
            <a:r>
              <a:rPr lang="en-US" sz="2400" dirty="0" smtClean="0"/>
              <a:t>help </a:t>
            </a:r>
            <a:r>
              <a:rPr lang="en-US" sz="2400" b="1" dirty="0" smtClean="0">
                <a:solidFill>
                  <a:srgbClr val="C00000"/>
                </a:solidFill>
              </a:rPr>
              <a:t>clarify what 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 proficiency in a language looks like</a:t>
            </a:r>
            <a:r>
              <a:rPr lang="en-US" sz="2400" dirty="0" smtClean="0"/>
              <a:t> and to show the expectations for the class.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424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NCSSFL-ACTFL Can-Do Statements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153401" cy="40385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The NCSSFL-ACTFL </a:t>
            </a:r>
            <a:r>
              <a:rPr lang="en-US" sz="2400" b="1" dirty="0"/>
              <a:t>Can-Do </a:t>
            </a:r>
            <a:r>
              <a:rPr lang="en-US" sz="2400" b="1" dirty="0" smtClean="0"/>
              <a:t>checklists are available </a:t>
            </a:r>
            <a:r>
              <a:rPr lang="en-US" sz="2400" b="1" dirty="0"/>
              <a:t>in the ODE Model </a:t>
            </a:r>
            <a:r>
              <a:rPr lang="en-US" sz="2400" b="1" dirty="0" smtClean="0"/>
              <a:t>Curriculum (under </a:t>
            </a:r>
            <a:r>
              <a:rPr lang="en-US" sz="2400" b="1" dirty="0" smtClean="0">
                <a:solidFill>
                  <a:srgbClr val="0000FF"/>
                </a:solidFill>
              </a:rPr>
              <a:t>“Expectations for Learning”</a:t>
            </a:r>
            <a:r>
              <a:rPr lang="en-US" sz="2400" b="1" dirty="0" smtClean="0"/>
              <a:t>) and on the OFLA Weebly. 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Can-Do statements are also 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found on </a:t>
            </a:r>
            <a:r>
              <a:rPr lang="en-US" sz="2400" b="1" dirty="0"/>
              <a:t>the ACTFL website 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under </a:t>
            </a:r>
            <a:r>
              <a:rPr lang="en-US" sz="2400" b="1" dirty="0"/>
              <a:t>“</a:t>
            </a:r>
            <a:r>
              <a:rPr lang="en-US" sz="2400" b="1" i="1" dirty="0"/>
              <a:t>Publications</a:t>
            </a:r>
            <a:r>
              <a:rPr lang="en-US" sz="2400" b="1" dirty="0" smtClean="0"/>
              <a:t>”.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90" y="2819400"/>
            <a:ext cx="2663811" cy="343005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5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066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 Design of Units</a:t>
            </a:r>
            <a:endParaRPr lang="en-US" sz="4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http://www.educ.ualberta.ca/staff/olenka.bilash/best%20of%20bilash/Images/backwardsdesig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974080" cy="3733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1284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 Designing an IPA, Unit or Course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057644"/>
            <a:ext cx="8492067" cy="526695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2000" b="1" dirty="0" smtClean="0">
                <a:hlinkClick r:id="rId2"/>
              </a:rPr>
              <a:t>Backward Design </a:t>
            </a:r>
            <a:r>
              <a:rPr lang="en-US" sz="1800" dirty="0" smtClean="0"/>
              <a:t>(Wiggins and </a:t>
            </a:r>
            <a:r>
              <a:rPr lang="en-US" sz="1800" dirty="0" err="1" smtClean="0"/>
              <a:t>McTighe</a:t>
            </a:r>
            <a:r>
              <a:rPr lang="en-US" sz="1800" dirty="0" smtClean="0"/>
              <a:t>):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1.  Identify desired results:</a:t>
            </a:r>
            <a:r>
              <a:rPr lang="en-US" sz="2000" b="1" dirty="0" smtClean="0"/>
              <a:t> </a:t>
            </a:r>
            <a:r>
              <a:rPr lang="en-US" sz="1800" i="1" dirty="0" smtClean="0"/>
              <a:t>Performance target, communicative/cultural goals</a:t>
            </a:r>
          </a:p>
          <a:p>
            <a:pPr marL="0" indent="0">
              <a:buNone/>
            </a:pPr>
            <a:r>
              <a:rPr lang="en-US" sz="1800" dirty="0" smtClean="0"/>
              <a:t>          (e.g., students will plan what to pack for a trip to Paris)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2.  Determine acceptable evidence:</a:t>
            </a:r>
            <a:r>
              <a:rPr lang="en-US" sz="2000" b="1" dirty="0" smtClean="0"/>
              <a:t> </a:t>
            </a:r>
            <a:r>
              <a:rPr lang="en-US" sz="1800" i="1" dirty="0" smtClean="0"/>
              <a:t>Performance-based assessment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2000" b="1" dirty="0" smtClean="0"/>
              <a:t>       </a:t>
            </a:r>
            <a:r>
              <a:rPr lang="en-US" sz="1800" dirty="0" smtClean="0"/>
              <a:t>(Reading from </a:t>
            </a:r>
            <a:r>
              <a:rPr lang="en-US" sz="1800" dirty="0" err="1" smtClean="0"/>
              <a:t>Pariscope</a:t>
            </a:r>
            <a:r>
              <a:rPr lang="en-US" sz="1800" dirty="0" smtClean="0"/>
              <a:t>; Converse with a friend about what to see and do  in Paris;  Write a packing list and tell why you need each item for the trip)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3.  Plan instruction:</a:t>
            </a:r>
            <a:r>
              <a:rPr lang="en-US" sz="2000" b="1" dirty="0" smtClean="0"/>
              <a:t> </a:t>
            </a:r>
            <a:r>
              <a:rPr lang="en-US" sz="1800" i="1" dirty="0" smtClean="0"/>
              <a:t>Instructional activities, authentic resources and content</a:t>
            </a:r>
            <a:r>
              <a:rPr lang="en-US" b="1" dirty="0" smtClean="0"/>
              <a:t>	</a:t>
            </a:r>
          </a:p>
          <a:p>
            <a:pPr marL="0" indent="0">
              <a:buNone/>
            </a:pPr>
            <a:r>
              <a:rPr lang="en-US" sz="1800" dirty="0" smtClean="0"/>
              <a:t>     (videos, reading and websites about Paris; spontaneous conversations about what to pack for different places; relevant vocab, grammar and expressions for travel)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3126962" cy="358139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524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Performance </a:t>
            </a:r>
            <a:br>
              <a:rPr lang="en-US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Assessments</a:t>
            </a:r>
            <a:r>
              <a:rPr lang="en-US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</a:t>
            </a:r>
            <a:r>
              <a:rPr lang="en-US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291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34"/>
            <a:ext cx="8229600" cy="64633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1"/>
            <a:ext cx="8610600" cy="25908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3500" b="1" dirty="0" smtClean="0">
                <a:solidFill>
                  <a:srgbClr val="0000FF"/>
                </a:solidFill>
              </a:rPr>
              <a:t>1.  What do you already know about IPAs?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500" b="1" dirty="0">
              <a:solidFill>
                <a:srgbClr val="0000FF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500" b="1" dirty="0" smtClean="0">
                <a:solidFill>
                  <a:srgbClr val="0000FF"/>
                </a:solidFill>
              </a:rPr>
              <a:t>2.  How are you already using </a:t>
            </a:r>
            <a:br>
              <a:rPr lang="en-US" sz="3500" b="1" dirty="0" smtClean="0">
                <a:solidFill>
                  <a:srgbClr val="0000FF"/>
                </a:solidFill>
              </a:rPr>
            </a:br>
            <a:r>
              <a:rPr lang="en-US" sz="3500" b="1" dirty="0" smtClean="0">
                <a:solidFill>
                  <a:srgbClr val="0000FF"/>
                </a:solidFill>
              </a:rPr>
              <a:t>     performance-based assessments with </a:t>
            </a:r>
            <a:br>
              <a:rPr lang="en-US" sz="3500" b="1" dirty="0" smtClean="0">
                <a:solidFill>
                  <a:srgbClr val="0000FF"/>
                </a:solidFill>
              </a:rPr>
            </a:br>
            <a:r>
              <a:rPr lang="en-US" sz="3500" b="1" dirty="0" smtClean="0">
                <a:solidFill>
                  <a:srgbClr val="0000FF"/>
                </a:solidFill>
              </a:rPr>
              <a:t>     your students?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6172200" cy="203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98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 What is an IPA?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752601"/>
            <a:ext cx="4114801" cy="1676400"/>
          </a:xfr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An IPA is a multi-task</a:t>
            </a:r>
          </a:p>
          <a:p>
            <a:pPr marL="0" indent="0">
              <a:buNone/>
            </a:pPr>
            <a:r>
              <a:rPr lang="en-US" b="1" dirty="0"/>
              <a:t>a</a:t>
            </a:r>
            <a:r>
              <a:rPr lang="en-US" b="1" dirty="0" smtClean="0"/>
              <a:t>ssessment framework </a:t>
            </a:r>
          </a:p>
          <a:p>
            <a:pPr marL="0" indent="0">
              <a:buNone/>
            </a:pPr>
            <a:r>
              <a:rPr lang="en-US" b="1" dirty="0" smtClean="0"/>
              <a:t>designed by ACTFL.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06391"/>
            <a:ext cx="3810000" cy="49388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55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763000" cy="103775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 Integrated Tasks Within A Common Theme</a:t>
            </a:r>
            <a:endParaRPr lang="en-US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4124930" cy="47244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95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/>
              <a:t> </a:t>
            </a:r>
            <a:r>
              <a:rPr lang="en-US" sz="2800" i="1" dirty="0" smtClean="0"/>
              <a:t>               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Three Parts of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en-US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(ODE Model Curriculum </a:t>
            </a:r>
            <a:r>
              <a:rPr lang="en-US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link)</a:t>
            </a:r>
            <a:endParaRPr lang="en-US" sz="27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39199" cy="480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4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 Ideas For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Your State </a:t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Performance to Proficiency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1054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OFLA and ODE work closely together so that there is a consistent message</a:t>
            </a:r>
            <a:r>
              <a:rPr lang="en-US" sz="2000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Vertical alignment </a:t>
            </a:r>
            <a:r>
              <a:rPr lang="en-US" sz="2000" b="1" dirty="0"/>
              <a:t>in </a:t>
            </a:r>
            <a:r>
              <a:rPr lang="en-US" sz="2000" b="1" dirty="0" smtClean="0"/>
              <a:t>your building, district and state is a must.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We used our Ohio Teacher Evaluation System (OTES) to drive the instructional shift. We took the lead and gave input into how our world language teachers would be evaluated.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The ODE Model Curriculum and the OFLA Weebly provide current and effective resources for our teachers:  </a:t>
            </a:r>
            <a:r>
              <a:rPr lang="en-US" sz="2000" i="1" dirty="0" smtClean="0"/>
              <a:t>IPA samples, authentic resources, rubrics, Can-Do checklists, instructional and assessment tools, websites for language learners, and other resources.</a:t>
            </a:r>
          </a:p>
          <a:p>
            <a:pPr marL="342900" indent="-342900">
              <a:buFont typeface="+mj-lt"/>
              <a:buAutoNum type="arabicPeriod"/>
            </a:pP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26560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75895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 Where Can I Find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ample IPAs?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1412" y="1594919"/>
            <a:ext cx="8663412" cy="4525963"/>
          </a:xfrm>
        </p:spPr>
        <p:txBody>
          <a:bodyPr/>
          <a:lstStyle/>
          <a:p>
            <a:r>
              <a:rPr lang="en-US" dirty="0" smtClean="0"/>
              <a:t>ODE World Languages Model Curriculum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olidFill>
                  <a:srgbClr val="0000FF"/>
                </a:solidFill>
              </a:rPr>
              <a:t>Instructional Strategies </a:t>
            </a:r>
            <a:r>
              <a:rPr lang="en-US" sz="2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olidFill>
                  <a:srgbClr val="0000FF"/>
                </a:solidFill>
                <a:sym typeface="Wingdings" panose="05000000000000000000" pitchFamily="2" charset="2"/>
                <a:hlinkClick r:id="rId2"/>
              </a:rPr>
              <a:t>Unit Samples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OFLA SLO weebly site: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800" u="sng" dirty="0">
                <a:solidFill>
                  <a:srgbClr val="0000FF"/>
                </a:solidFill>
                <a:hlinkClick r:id="rId3"/>
              </a:rPr>
              <a:t>oflaslo.weebly.com </a:t>
            </a:r>
            <a:r>
              <a:rPr lang="en-US" sz="2800" u="sng" dirty="0"/>
              <a:t>:</a:t>
            </a:r>
            <a:r>
              <a:rPr lang="en-US" sz="2800" dirty="0"/>
              <a:t>  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      </a:t>
            </a:r>
            <a:r>
              <a:rPr lang="en-US" sz="2800" i="1" dirty="0"/>
              <a:t>Under second tab at the top: “IPA Center</a:t>
            </a:r>
            <a:r>
              <a:rPr lang="en-US" sz="2800" i="1" dirty="0" smtClean="0"/>
              <a:t>”</a:t>
            </a:r>
            <a:br>
              <a:rPr lang="en-US" sz="2800" i="1" dirty="0" smtClean="0"/>
            </a:br>
            <a:endParaRPr lang="en-US" i="1" dirty="0" smtClean="0"/>
          </a:p>
          <a:p>
            <a:r>
              <a:rPr lang="en-US" dirty="0"/>
              <a:t>OFLA technology </a:t>
            </a:r>
            <a:r>
              <a:rPr lang="en-US" dirty="0" smtClean="0"/>
              <a:t>IPAs: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 Livebinders.com  </a:t>
            </a:r>
            <a:r>
              <a:rPr lang="en-US" sz="2400" dirty="0" smtClean="0">
                <a:sym typeface="Wingdings" panose="05000000000000000000" pitchFamily="2" charset="2"/>
                <a:hlinkClick r:id="rId4"/>
              </a:rPr>
              <a:t>OFLA IPA Tech Integration</a:t>
            </a:r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4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039" y="1524000"/>
            <a:ext cx="8503920" cy="16744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Depth of Knowledge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IPA tasks</a:t>
            </a:r>
            <a:endParaRPr lang="en-US" sz="4000" b="1" dirty="0">
              <a:solidFill>
                <a:srgbClr val="003399"/>
              </a:solidFill>
            </a:endParaRPr>
          </a:p>
        </p:txBody>
      </p:sp>
      <p:sp>
        <p:nvSpPr>
          <p:cNvPr id="4" name="AutoShape 2" descr="data:image/jpeg;base64,/9j/4AAQSkZJRgABAQAAAQABAAD/2wCEAAkGBxQTEhUUEhQVFRUXFBcYFRQYFxQYFxcUGBcXFxcVFRUYHCggGBwmHBUWITIhJSkrLi4uGB8zODMsNygtLisBCgoKDg0OGxAQGy8kICQsLCwsLCwsLCwsLCwsLCwsLCwsLCwsLC8sLCwsLCwsLCwsLCwsLCwsLCwsLCwsLCwsLP/AABEIAOEA4QMBEQACEQEDEQH/xAAcAAABBQEBAQAAAAAAAAAAAAAAAgMEBQYHAQj/xABIEAACAQIDBAcDCgIIBAcAAAABAgMAEQQSIQUxQVEGEyIyYXGBQpGhBxQjUmJygrHB0TPwQ1OSorKzwuEVc4OTFiQ1RFSj0v/EABsBAAIDAQEBAAAAAAAAAAAAAAADAQIEBQYH/8QAOREAAgECBAIIBQMEAgIDAAAAAAECAxEEEiExQVEFEyJhcYGR8DKhscHRFELhBhUj8TNSYpJDcoL/2gAMAwEAAhEDEQA/AOG0AFABQAUAFABQAUAFABQAUAFAHqKSQACSTYAbyeQFAF9guhePlF1wsoHNwIgfIyFQavGlOWyFSr01uyyT5OMVa8j4ePwaW5H/AGwwrRHA13+0W8VDhcbPQZgbNicP+Hrj+cYq/wDb6vNeofqVyY+nyeSN3MXhT94zqf8AKNR/b63C3qR+qit0/fmey/JljLXRsPJ4LKAT/wBwLVJYOtHeJKxdPvKvG9CNoRC7YWUjnGBKPXqy1qRKnOO6Lxr03syhliZSVYFWG9SCCPMHdVBydxFABQAUAFABQAUAFABQAUAFABQAUAFABQAUAFABQAUAFAF30d6KYrGn6CM5Ae1K3ZjXzc7z4C58KvCEpuyQqpWhD4mb7ZvyeYOAXxUrYh/qJeOIeGbvv59nyro0ejZPWbsZJYqctIKxoIMWsAthcOkI5ogUnzc6t6mtahhaO9mMp9H4uvtCT8dF87IrsbtCdt5A82v+V6pLpGlHSJvh/T+Kau0l5/i5TzGQgl2y+A7R9eArJPpJN2jqa6f9P1VDPVeXuWr+yXqyKsWY9mT3qdPMg0t45par5jIdCQqStCr6x28XccRCveJtzFgP1q0cdfYpLoRwfbvbmrJff7EiPaGX2m87j9q0wxszJU6PpJ219U/si22VtHEObQhpLb8vs/eO5d3E079dTS/yWMFXAuO2pop8NiJEticIsy8iIZj6KpYiqdbgqul0vfeZ+oqR1iZPafQXAzk9Xnwkn1dWS5+tG5zD0I8qXPo1SV6bLRxNSGktTDdIug+KwoLlRLEP6WK7KBzcd5PMi3ia51WhOn8SNVPEQnpxM1SR4UAFABQAUAFABQAUAFABQAUAFABQAUAFAD+CwjyuscSM7sbKii5J8BQlchtJXZ1Po78ncOGUS7QIkksCMOD2EO/6Rge2fAaeLV0cNgJT1lsYKuKctIepo8VtRmAVQEjAsqgBVCjkNyit7qUcOrR3NOE6Lq1u1JOz5/W74FLjNqom65PO9h+59TWGpiakzuwoYXDqy1fdp/L82U2I2yx7osPU/nWOcr7s0wxMoq1OFl53IL7TkrPJQHRxmI4IRDjWv2txFj60uaVuyOo4iop2qrsvRiZ58ugv5A6D9zRGWbUrWj1TyrhwWy/L96i8HjbmxOh0NRPTVDcLWzyyT2ejNT0d2pDgI+skAaaQnK+nYjGgCk7id5t4DhSpudd2jol9Ti4twoTlTfaa07v9mng6Z57XAA5FPjci5peRo5zlccx+3pw6JCmZnGYKANRz5AeO6mUstm5MpLuHcftSYwMcRDkZLMMyo6MoIzBWN1vYk6a6Vsw9bJNZJaC5xutURtl7Tw0v8ORoX5E5kP6j3+ldqOJna1RZl8zHOhF7aFF0u+TqOcGRFWCU7pE1w8h+2ALxk8wBx0NIqYWnU1pPXk/f0CNWpS0lqvfvU5BtjZM2FkMU6FGGvMMODKw0YeIrnSi4uzN0JqavEg1UsFABQAUAFABQAUAFABQAUAFABQBadHdgTY2YRQLc72Y6Ii/WduA+J4Xq0YuTsilSpGCvI7XsLYuH2bGUhs0pFpcSw7R+yo9leSjlrffXXoYWNNZpmKnTqYufKK9F+XyX2IOP2sqm5Fyd19TbnyFVrYiU+zF2R6LDYehhIqThdva+r8eS8vVmbxm0XkO86ndWGc4wNClXxDsisxUyJvu7cbEBR4X41klUnPbRGnqsPh32rzlx4L11uQ22iOCD3t+9LcHzJ/WQb0pr1f5Qg477A/vfvVHTfMusbFf/AB/X8jkUuc9xl137x+QtVWsq3uNhVVaSvBxs9919F9X4HmOUjWxvysfjRTknoGNpyh2mteX5GU11FwRwPHyq7dtHsIjDOs0NJLg+Ph3m92JhUTDpLKLysC0Vxfq4jqCL7mbU33gEczWOc3mcVtx7zlY6cZ1nJd3rbUqNsYxlZSqMUYgGTQgMT3SB3T57+FaKSTWr8jCzRbf6WfNoYUUfSOgZiLX6u90BO+xHat40qhQ6yTb2+4SdiBsn5THTsuMwO8NqD6X1rU8Jxiyuct121hMQ2YqqMfBSL+IcFvcwq8HVplWos2mxVhEf0Z1trYvYj7js1h4XNOjipuXaKOmraEHpR0VhxUJDJmSxOVe8h4yQtwPEruNt3CuhGcK6yz34P8/n1MsoSpvND0Pn/pX0WlwTjMc8Tfw5lFlbwI9lvs+641rFWoypSyyNVKtGotChpQ0KACgAoAKACgAoAKACgAoAtOjewpcbOsMI1OrMe6iDe7HkL+pIHGrRi5OyKVKihHMzuOAwUOAhGGw286ySHvO3F3twHAcPz7VChCjDPP8A2YKNKpjKyiuPolzKbaOPG691F9b2156cax4jEyk7nssNhKNOORaxXl56cfasjOpIZZCfZGpPhWKrVyQtxL4ak8ViHL9q38P597ELae2PYi0HFufl+9ZY0r9qZoxPSeVdVhtEuP4/PEop5y3AelMSscqpUc+CXgKhFhcan4Dy50uTvoOoxyLMt/oLTGZtGNvLQfCqOGXVGmGJVV5Z6fJfIXmCAty0Hif2H7VF3PsjVGOHTqPhou9/hb+Nu8hiRib3PvNOskrHLzTnLM2y82BhDKxzuVjUXkbebcEUH2m1A8ieFIqySWi1NDxM6Ec13fgaDpR0tRtyKBYAAchoB42pFDDPmc14lW1jd95B6KYx53YgARqpMoG4puCMDvzHT0JG6mV4KC7+BMMVwyryJ219uOWJGRTYDMqqrWAsBmAvawA9KinTRlbGsD0mluFd86nSz2ZfIg3BFMlRW6IuSYYMHiHyaYObn/RMbaAqTaO/Aqcu7TW9MVSrBX+JfMrZM0OyNg4uAmSN0mVQxKIxDEgGy5XA3mw0J31P6mnPR6EZGhfRDpW8LGCe6G9hnBUxvyYHUA/DQ10pQUlmj/sQnbRln0lw0TLaSMGKa6yRHcHGueMjdfeCNx3b66FDLiabpz3WzMtWLhLPHQ4f0y6KvgpAQS8D36qX/Q9tzj47xyHKr0JUpZWbKNZVF3mcpI4KACgAoAKACgAoAKAH8FhHmkWOJS7uwVVG8k1KVyG0ldnd9h7Ij2ZhurWzTPYzSDez8FXjlFyAPM8a7WDwqis0jk1JyrT+iIO1saFUrftsO0f08qy4nEOpK/BbHs8NhoYSh1S+NrtP7eC4epl8WSRre3uv799c6dVXNMaFSUUmnb0v6lXjcWVTqxpfV/HkvlalLtSzPyIr1HSpdRHS+svsvC25W4cgmx41FSTSuZ8LTU5ZRbQClOozZHDQ4j0UXhp/O6qZ1zH/AKeVtI6MbkhtvFvMUKXeVlRjs42feIxymy+X561ek9WJxsXkhFcvrqM4ZOFwPWrTlYRhqSk8t0jXY7C9RFHGGXVFdtd7uoYndra4A8BWWM88m7HOrxc5vtLTTcrMLsOPFXTOUmsera4aNj9V13j7w57jTnXdLW2gh4adr7+DTLHaUy4HDphot5UPM+4u7DjyAGgHDzJNUhetNzfkLfZ0MrJiDIGJOgtfyJArYll0FjAx1t2nhTMhBY4faCSAJKbW7sg7yf8A6Xmp9LGoyuOsfQC/6PdIJ8NmjLHsMRa5tobG3hS6lKE7SXEE2jWDa2H2hGBLZJFsolW2aMnu3+vGTw4HkSCSn1mHlpquXviRK0ib0d2sUf5njURwGsucBgubcyPvAIINxwroqWnW0nYT/wCMiZtzY0TRPGyscO5yOjd+GT2SGO/mrehvfXoRksXDJP4t0+f8mWcHTeeJwfpNsGTBzmJ9R3o3GgeM7mHLdYjgQRXGqU3TllZup1FUjdFTVBgUAFABQAUAFABQB2H5Lujgw0Pz2YfSyr9CD7ER9vwZ/wDD9410cDh8zzM52Kq5nkW3En4zaGeRmPdQZvX2R/PKtuOq5IdXHj7Z0uhMMpVXVktIK/nw/PkZzHYsjtX7Tak8r7gOVcGpLM7cEeng3RWf90tW+V+RQ4mcsbkknnS7JGadWU5XbIuLe5v/ADuqkdFYMRLrKjkhmOG5qsphTwzepJkawLHyA8eJpNruyN7m4QdSW+y8eL8tv9DeFwjSndcfWO6/nxq06kaf4E4bB1cW27X/APJ7fz5Fjh9lhO8xb7OmX41nnWc9lY7WG6Nhh/jm5Llpl+d/sTGwiWHZBtz1/Olqc+ZrnhcPZdhPx1+oyMOg9hP7IqzlJ8X6iY0qEXfq4/8Aqi029iEMcXYUnqUG7iFC/pVKKld6vc5VWhQjKV6UXq+BN2LgsDK8TmKTDyEA54ZCyFra3ikvYeCkUydSqk03dd55apBRqNLSzZG6b9E8RIzSYWRMWiKMyIbToFFiTCdSNPZJPhTMLXpx0lp9Ck5TkrN3MZscx5G642Q7wO81uA5edbKma/Z3FLvJPz3A3t81NvrCWXN5i5y39KMtbfN8kGnIa2lstIurmRjLhnNgSQrhhqYpLbjbiN45VenVcrxekl7uiGuJpoemzm/VBYidWyALc+noKR+lX7tScxZbL2guJOV8qzEWjxAVc4b2Q5t9Il96tcHzsRLvT1Wq4r3syNzYdGsemKULioYuvjuhbKoJykgr2dxBva2mpqZN032G7Mi19zaxYVZYHhN8pQhb65eRBPJsp91Pw+IcJqaKSgmrHJ9u7KG0MIYwPp4wXgOl81u1HfkwFvMKa9Bj8OqkM8d0c+lU6qfc9zi5FtDXAOoeUAFABQAUAFAGp+Tvo388xQzj6CKzzeI9mP8AER7g3Km0afWSsIxFXq4abvY6p0m2pYEDTkPCvRwSpQObTjdmPw+KzpIBq2cG3ErbT43rg42r/kTe1j1/Q1PPhpwhrLMm1xtbT53K/GyjdfUAA+gtXNUnqzsYiMUlC/aSSfkV8q6XqM13YzSotRzEeRahsqoDazEez8arlXMuq01o4/Mm7PwRk7cndG4c/wDak1Kih2Y7nQweDlif8tfSK2XP+Pmy0kYKOQ4AfpSIxuzr1auSNlolskRMXKx8PKmxSRzq1SpLiMKxK2PP9qvazM2Zyhle9/wNrEeBNTmRCoT4MhbVxkiZRe44A02lCEjm4+tXw81re/Mu+jnSCNgiOeqddznub9CW9jeBc6eNKq0JLVao49Sr1k3K1rlzjoJo26ztA3uJFJtfmHXT40mMovQoyo2phlxZLSqRKd86AXbxlTQOftCx55q0QqOmrLbkVauZbamy3gtmsyk2Ei6oTy5g+BAPmNa106qnsUasWGyGMmDxUW8r1UqD7QkEZt+GRqpU7NWMvFff7ErYq0JRrH113U+6aK2LjZOMs4141Sa0A6ns+cMesXvsAX8SBbMPO2vjesOZrRl7Gjwu28sioBmcIWyXsWie6MV5spQNbiAQNbVrwyV7y2vYTVbUXbexSzbHbClZI2zQkgA+0h4K/wC4+HH1VCrmbhLc5CmprvOXfKjsgQ4vrkFo8QvWDkJL2lX32b8Yrh4ul1dRo6WFqZoWfAxtZjSFABQAUAegX3UAd36O7LGz8CsZ0lf6SY/bI7v4RZfME8a7mAw+WN2cmtPrJ34GQ2/tC5OtMxNW46nArNhWLSSH2FsPxX/avP4+o7KPM9d/TVGOepXf7UkvO/4GMRFmbXff+TWbPliapUOtq2e9/wDY2+v6eVU2Jk8z7lt4CBUFtE9BMIu4U8SBVZaRbL0lKVVU3xZp+rAAA3AVjS4npJySeVbIhYxOPpV4mWuk1cZNrCr6mduKS8DySMCq3exfJTSzCITc1L0RWLdSaSQqfYpxDKi94ns+J5UUsQqZm6cwE50OsS+H6Gr6J7FwgE+EJLySRlXlVC8EbDURvMNFe9jy7Nib6VFWVWVqnJ6Lj4niJVKcNJNIsejvRDEQHq5VdofZdLtk8Ljevhwqlebl2ktRkWrbj22tg5gMmV49QDGykMQbEZhoSDe9KpzadnuRUnGEczehhYercuCwaNtJEbssBewOumhIswvY1ueaNnbUhWZmNrYOXBSvFfRlBVhueIm6sPdryII4VrpzjVipe7lXoR9nYcuSW0RVLufsjgPEmwHiRV5ystCBGEns1/GrvYDYybYeOGCZDbI7Rt6gOl//ALPdWeEIuUovxJbe5pUxJxZTGYdh10ahZYN11BLF4+feN187cq3YKDheLWl7p++Rixc4/C+JvcweKbD3GbLcA8CbEX8jauotJRmuByIPK02YHp9s8zbOckHrMO4e3ELfJIPiD+CjpOClFVEdDDSy1LczjlcU6YUAFABQBtPkq2J1+M61xePDgSNyMl/ol94LfgNaMNTzzRmxVTLCy3ZuelO07k616CbVOFjFSgc72jibk1yas7m2KIuz8fkYg3yuMptvB4G3H/eubiYZ1dbo7XROMWHqOMvhmrO26fB99uXeWmNRlbMNdb/uK58JqUcrPTYvDVKNXrYK+tyLikI1G46irQmno9zNisO4vND4XqhKrlAvvOv7UXuxfV9XBX3ev4PI5rMG5EGolG6aGUq6hOMnwaZqQQwBGt6xrQ9HNKT02ezG48H1gPaVFBszseyDxGmpPgAfSpUmtkc/F16FJOM56/8AVav+POxCl2hgkYo5mex3oET881PjQqNXTPO1v6gmpOCoKy5yd/pb3uPrtDZ72A+cfieMfkhqFQqrdoz1v6jqtJRor1f8lqxwapnvGsdjexkeUngB7K+ZU+tVjSd9dX8jm1v6hx9VOnDsX/6qz/8Abf0sZnHdMYlGTC4XDRrxYwpIx8bvoP7NbY0XvJmCFGpa0pvwu7Ef/wAZSlcrOxA3II4ggHIAaD0FS6CuQ8Kr3+4wnSoX7UA80doz70AHvFHUd5H6Rc/lc3eA6fumyw/VFicRLCjs4Z0PVK6uTkAfeRY2Og1pLw6z28yMln1Xdf5nK55WDE3Jvrcm/wCda0lY1pl5Ftd3hEbKk4Giq6klCd+VhZl3DcRSOqSldOxMqiW4xJMYSQgyMxF1BLWt7AzanXfe/KnQ/wCzM7SqO/ARjZcO63VAkn2L5PUHQHwUWpyd+BaKnHjde+JMgxzYfDCM6vMytkIByRrez67mYkgfZzcxVlGMXfj9irvUb5L6mg6LYtUPWklUQZ3I35V4DxOgHiRWqEjJWi32TQYHbbyocVYCRHXPYb42OUK1t9iVAJ4CtdJipUlF5DS4rJM5U9zEYcBvJ1MZPw+FaXDPQlHk3+SkG4pPkz51xeHaN3jcWZGZWHJlJBHvFedO2ndXQ1QSFABQB2XofGuE2WhPfnJlbnY9lB5ZQD+I12ej6eWOdnNxDz1bcjLbZxrMTU16jkxtOKRmcSxrnybNCImcggjeCD7qRJXVmNpzcJKS3Tv6Gi+f3sR3WFx+3mN1cp0OHFHuV0otJr4Zarj5eK2PJMfpYAW8aI4fmytbpa6ywird6uKgxSNpIq23AjQiolCUfhZajiaNdWrxXJNaWI+JwLKez2lPdOmvh50yFaMt9zJiujqlF3TTi9ndGk2Lhvm+mMNhvWEHt/8AUPsDwHa37qz1bTd6ZTC9LVKa6hrThJ/t8FxXvVaETb2IeSQlbBPYUaKF5AUUZxSs9zTiOiqmd1I631vzMttHCnVrajf4+NbqVRbHDx2BqJOdttyuiBJsoJPIAk+4VoZxXZbj8jyIpVgy3tvBH51VJN3KpRbuh7A7KZ1EjsI4ybByCS5BsViQaufcBxIp0YNq70XMmU0tCdNBDF2Rh5ZSPakYoCeJEcYuP7ZqFOl4/L8i1Ny4pCIpkJt8wQ+TYq/+Yavnp8Y/Nkt2/d9C7SCN8LJh1D4djNHIqytmiEoBXKJMoKFkdtGB7gJIAvS1GnUleD15Pj5is15KW+nAo/8Agszt1eRhIrZSpGo50mUlB6l3VjHVlzg8AMOpyFTJbtSkjq4xxsdzt4jQeJ3Jcsz19BEp9Y9duXFmZ2g6s/YJfm1iL+Cg628T7hWqN+JrgmlqaHYezoEYLIytiWQFImBEKMwuglbe1wQbDnqafFLbiZatSbV0uz8/Iz+0BL1z9ffrcxD33hhpbTQDlbS1raVR3vqaoZcqy7G16MYOOSGRZQcrJlBBsQ2ZWVh4gqDrpWmmtDBXnKM04lvsXCOuCxIUZiOqBt/zVYtblZDWim7WKSknUTNTh5gYIX4qQl/Agm3vX4mujQd21zQjVSaOTfKhgeq2hIwACzBZhbm47ZP/AFFeuDiIZKjR1cNK9Nd2hk6QaAoAKAOu7Tf6OBV7ogiy/d6tbV6GH/DBLkc1LtN95WfMQ1R1SkWzWKraexiNbVmq4dobCoZzEw2rBONh6Y1h8SUNt6neP1HI1mqQzeJtwuKdLR6xe6+67/rxJySK3dN/DcfdWd3W6OrHq6ivTlfu2fp+LiwLcKi6fEsozjvE0/QuMkzSkXEMYKoRp1jGyt+EBj55eVZcQo2RFbGVoRVK3Zk9U9mkR5UV1YG+a5Km/aB4qQdHXysR41TM4u51qWFhXpZKbtbZPddyfFe7cRWCYXySkJmsFfvJm5NbVPUUTpqSvEp/cMThZWccyW6ej8UW/wD4QkkuC0aqVbt50tqD3ddSeApMamWaSGYrpXD1cHUnlkuy+HcEew48KNbdnei8uJZudbHUc2fMXVlUY5snYi4thaPEdWSSW6yILkAJPeNzcCw8xTKavNRbROdwe6G8RswtIZIfm0cgFo2kmhdY1FwojiViEy8D2h4caZUrOb7W3JFus0tO7XG3v8FecBigfpNoYMczm61vOyQk+8ipjk/bF+/Mb/i4RfvzJ+B2vh4e/jnmflFEIl8s51HnY+lDTltFL1/IuVNy2jYpdpbVkxb5IsOXK3yhQzFNdb2010ux38TVo07cRsKSgtWXyxn5tHJM8ZkF4pIo5YiZWH8ESS3yiyhlsCe4OVaKuFnUtJKz5vu+5SULu0f9eRgOkmJnZ7TIY13pGO7bmG9v735bqWqPVaNGyjCEVpqJ2PAqhppR2EtZd3WOe7GPO2vIXNMg0RVbfZjx+RBknaSQyMbszFifEm+nKjiMsoxsjVYiWGSOF8VnV2DJ1iqGzdXlsX1vfK6r5IKbo9zGlOLap+niXyPhoML1okd0zBLIgzZmBIzZmAUdk601NJGfLUnUy2syx6IbU+jd1BW7C2uosbg+dOpu5SvTtJIvNoALEGUWWSZHAG4HJIHUeutuTCt+Gfb99xWGr15GI+WCEEYOW2pSWMnwQqygn/qN8a5/SUbVbm/Bv4kc3rnG0KACgDo/R7HDEYNAf4mHtGw5xm5jb3XX8I512cFUz08vGP0MVWOWd+ZOSBiLrrWxRb1Qq64kmQFYi0osOF+NXekLyK8dDB7UsSbVxq1m9DbApZVrJJDUMmqFhxMQw3Mfeaq4RfAdHEVY/DJ+ptvkr2gxxUkblmEkDLlFicwdCCFO8gBvS9ZMTSjk24mfHY3EZFLO9GN9I53jlZVIsGI3DgfKqU6UGthuG6Yxiiu3fxS/BGwG38Y1l65ivEaL2RvuVsTy1qZYaklorGr+81oyz1Ixn/8AaK+yTIm3+kTSZo0VUXcba3FTQwkYPM3dmrE9OVsRQ6rKop721/0e7E6WTR2imvNAQVZGtnCn+rkOq25bqdOjF6rRnn6uHhLWOjL7EdJjIjEK6Rm0axgAAILMwHatwQEk7iavhqeS8uO35M8aGV95m8Vj1LEjNrpewsPIXq+SxpjTsh7ZezpcSbRpM/MgAIvm17LVZNQ3InNQ3aNRD0QmjAbEQM4vpGCZJSOfWAWj8Ac1+Q0NNp5Zq8np8xHXxez+xO2tsl2Fh18MNgVjyWUnQFrL3rA7yL3IHKnpqPw29+OpSFRLkVmN2T1eEYDrG/8ANRm7pkt9FMu4MSd45Ek+tMzLKr8+fcOjUuyBs8qAY5062G9yhNiradtXH8I6Dsre+4g0WUlle3v0LSfIrekexJEKOJDPCxspUFWTQExtGRaNrbraG1+dZpUMj02LwnG3I82p0abDoswcPE1srWKtrzQ346HXQ1LhZXKQxCm8ttTzbMoOEhA3iaS3qiX/ACFEtkFJNVJeCLDYmHL4OdDf+Ezj70ZEg/wW9aZFXiLqSy1Yvv8AroaPYMaw4FZJDlDHsji7HcFHx8AK009EZ6t51WkafHm+Dg/52nqjX/IVtoL/ACeQqn8UjH/K04GGwi8S8pHkFjB/xCsnSn/Ijbg1rI5hXLN4UAFAGl6DPkllkYkRrCwf7WYjKvvGb8FbcDpUc3slr+BGI1ikt7lsm2nifMhzLy5itn6mUJXjsJ6tSVmSulc6TIs8csjRnRgAG6vTc63BX41GInngppu3HuCksrytGbeCwVgwZWFwRfgSDoQCNQayZdE+Y6/ArsWtJmhiIRpJcTQBN2JtNsNPFOnejcNbdcbmUngCCR61SUVJNMpUgpxcXxOjbT2RDi0GIwsyFH3q5ysjbyjD63hx3jSsUW4PLI5sJSpPLNFPgOjE0UpLKSrC2mun5j1q86qaGVK8ZR0Im2uhc8bFlUstsxtvA5ld4q0K6a1GU8VFrUpIY4kP02fTeFAJ+JAFNvJ7Dm5P4TSHpFEqpBDg2YKASC6OzMwBOa8J3XA0tuoqUmlZy9+ol0G+05e/Umxp2esOGwOH43nMr+WW7BM3hakqX7bt+Aq6vlTk/Atdh7Hx2LHWy4kdQpPVpGUSNyOOWIZSo3a7yLHjW7C0KUu1JevH1CUqUNo69/8AInaOzXRj2rm/abODYk7gqm4117QHrXQlkexMZJhtDCyIqDNKxyKt7uoUklsose8PQ3J1oyRfL37/AJJTi3wHQ+WKJHfFoSXlJjYEgE5EUqcrAdhjYXPa72tKqU29El/sGuSQmLFRXAd45Tr34HSUD7IhzAebXNJ6qS2087/IW4Php5/kk4Ha+RiE6tY2NmSOMkkc5JpBoRv0trwrTSptbkunpr8zO9JNkS4cvKjGfDy/xFZmfeLBs51B3WYbiADutSKtNx1WwyEoysno1szMjDFgi3uoYsOdyADf3ClJXHZkrs2+GRMHhxNKrMGPVoi6FmKkkFjogsDrqeQNaF2UYbOtPKuAhM2OVXChWisqRLfIIidyg+0NCW9r0Fn01cvdUXbn9TVbQYZooFN+qBz23dY1rr6BQPMkV0cNHVyEwVk5PiYH5X8VeeCEf0cOY/ekYm39lUPrXHx881Z9xuwcey3zZgaxGwKACgC8xD9TAkQ0ZvpJPMjsqfJbacya1t9XTUOL1f2EpZpZhWzzmU+VWpaoJbmo6P7IEOH+c9ee3dTGFupsxAS17lri/DTw1rTh4uCz334CKks0stin2tNc33ACyqFCgDkFGgqlVl4IzuJkvWGbNCRFNLLHlQAUAStnbSkgbNExF9GGhVhydDow8DVZRUtGUnCM1aRb4LakTGxeXC33iMu0N+JCBsyDwGalyhLx+omVOS218dy62dsBS4eHGYfMO0GEqq48SGIYeNx50qU3s4sROpJK0oMucVhMGGLzT4OZzvHWpkU8QFQksb+g4X4LWfZJil1trRTRGxXSbDx6JKqj6uGgK+ueQAjzBpsqM5O7Xqy0cPOT1Xq/wNzYk9flaCMKqlmdmMrsoIuc5soAUlu6dBxrTDBWdpv0Oh/bnTTztu3I0Wz9tviMKHhjiVUJUIUYlRmNu6w1y2NvtV0qVNSgsra9/gxVKUYytqMvt+RMsYihaRja3VyaX0y2Mlyx5CieHWzk7+JVUVLmW+E6RhmtKsYUBszXZOyqkyuRmbQANvFVlh4pXu9PAo6Cvpe5WYrpdgHYt1bsbABQyNlUABRqLjQDfUf/AKv5DOpnzGo+k+AfQwyi5+z8CGAvUqTDqqi4kmKfBMRZhb7Qc287ggeppnWS5fMq+sXA0GzcPEylBJCVIIyl0KlbbgM2mnK1MbTVmhTu+BQ47oSIZRlBytqiEjXXcr7j5Gx3b6y5EnoROq9mPYzYM02HkhMTXNmS4tldDcG53aXUnkxplroVTqKE1IJcN/w+BUUj5xINLWPVoO89/rE6D1PCn0o5nbgNX+WWZ7HvR/C3I/P9TXT0hBsmbOQdK9p/OcXPMO6znJ/y1skf91Vry9SeeTkdSlDJBRKmqDAoAl7MiDPdu6gzt4gcPUkD1plKKctdlqVm7LQ8xeILuWO8m9E5OUrsErKxpOjWCL6c66GEp5jPVlY2+Mw64fDhTzLW+0QB+QFdG0YRbMqk5yOZ7VxmZjXFrVMzN8I2RVMazMYJqCTyoADQB5QAUAFAHooAs4cLnhZ/qDX9K0xhmpuXIW5WlYv9lY0z4dQGtNCLXBsxi3KwtyvlPpzq1OWaPejqUp9ZTtxX0LboZi5UmaKxZZzYgd4PwdfQWPpyptGcoyMOLw+ZZuKJmOkGHxGWMnSVQSDbTMLi9rk62vWiUrbGOgm5x8UUu2HcNiYV7U8gct2gSkSuJBEoOpYopYj7o33FZakm7xXvuGzilNvhdmOaI8f59P8Aasti9x2GNhpw8x+R4eFWSZDaJ2HgI/TXdz1HD+eGrYxKtlth8IwtluLctDc66W/m4I3EU+MGLcjZbT2jiItns3WssiSJkbfe7BCrBuywsWIuD3b0ytG0b8TOoRnKzV0UuD6Z7QbRsQWHIpDYeIAS1LpxuWlh6XL6k7CZ5HzyMXY72Juf9h4V0qMBcrJWRN6WbR+a4CQg2kl+ij59odtvRL682Wk9JVssMi4kUIZ6nhqcZrgnUCgAoAsHHVxBfaks7fd9gfEn1FOfZhbnr+Cm7vyIkS3Ipa3LM6p8nuDGrHgK72Ejlg2c7ES4DXTzGljblRjHaKiicPE5tiDrXEkb0RzSyTygk8oAKgDygAoAKAPaAL3o4M0eKiLBQ2HzAkE9pJEsNNwsza1ooydpQXFfQVUtdPvIeEjkidXDBSu4gq9xxFlJBHCx51SMZRdxsaji7xNPsjpDKk6SYeIZlZbrqzPvuFG5QQCPDjenqTeyHTxLknwNljsasyvNhgkjgXLpkKoQdQCAfpFvfittRm0I0qSkuyY+vns/oYLG4XK+Ydpz2juvm331vmPGkSjbVF5tP7kGPDMBcAjmuUD/AFD96ootFGyXh8Ox4qvMt2beee/wvV0irZYYXBE7iW8RoPTTte6nQg2Uci82XgGLKLXHIjXz8Rp8K0RiKlIi9NdoK7JhoyCsZvIRuMoGULf7IuD4seVJqyzOyL0o2V2QtmYSnUqZE5Gt2ThbkAV0YJRVzNNnP/lJ20J8V1aG8cAMa8i9/pH9WFvJBXm8XW62o3wN+Gp5YXe7MlWY0BQBYbIwoYtI+qRgEj6zE9hPUg38AadRgm3J7L3YpOVtFxJeHg60tJKdN5P7U6Mc7cpFG8uiGysAN1Y+RFVtSvdMntcTpXyezBopCK7GEeaHmYcQrSRnOlst3bzpGNd5DqK0MbMtcmSNaGSlVsSHV1FgueFKLBcSVqLEnlqAPKgAqQFKKCCw2ZiercNbMLFWW9syMCrLfhoTrwNjwpsHldysldWJpwIJukseQ8WZVZRyeMnNf7uYHgTTcqez09+9Cl3xQmbHWBjiukZ0dtzyeLkbl07g053OtVlLgti0Vrdj+xcZLA5aB8sgswsQQ4W+aMjcwKsTb7Nt9EbrYaoKScTUDpjhZGBxGHRWI1ZQQpPO66i/LKbfWNPVaOzM1Si0+yyR882WdXIUfZfOfQLr8Kt1lPuF5ZkeXa2zWNopHjAvcvFLdtd4ylrL7jz5CFXpk5Jjibcwa7pww5COc3/tRj86YsRAq6cyPtHpazqUwqtGDo0rWEhHEIFJCfeuTyy1EqznotCVSS1ZXbPwVMpUwlI0mDw9q6FOFhEmP9JtsfMsKWU/TS3SLmunak/CDp4keNZukMR1cMi3YUafWT7kccrgHTCgAoAutmFXw7QiRI363P8ASHKrrlsAH3Ag33271aaTTpuF7O99RU7qWaxcr0fcQWJzDUkRXfMeAzqCFHjr5Vq/Ty6uyd/DUV1qzfkotobLKr1iDsg2dMwYxngTbXKeBIFtx4E5KlFxWZefcOjO7sze/J0+WJwdLiux0euwYsT8RSbe1c+dZ8TrJjaexRtCKxuKHXEGIVGVE3EMoqrSAYe1VZYYc0tkjRNVLCagAoAUtSBKgFNiUZIq5A05qrJEx3JsN/Dz8KqWirvQdliJRm+qwBH3r6+/86lrS5dxbTfIiXqoscSpQEzDQ3psY3KNl5gMLWynATKRf4WK1boRsIbLfDlI0aWU5Y0GZm8OAHMk2AHEkU2dSNKDnIW05PKjlXSXbTYudpW0HdjT6kYvlX4kk8SSa81VqyqTcpHSp01CNkVVLGBQAUAFAC45CpupIPAgkH3ipTa2Bq5q+hu2HfECKY9Yrq6gtqw7JNsx1INrWPhyro4HESdVQnqnpqZq9NKN46Gnw5ELELoP9rV04/43ZGZ9pGZ2zN2zXOry7RoprQqGmrM5DbDbSVW5NhtjVWyRtqqyRlqqyRs1Uk8qAAUAORrVkiGWMMdhT4rQo2R5pNao2SkMl6rcmx4HINxvFRclaFvDC8iEk9jKxvZR2gDlDnedfOmJNo0qLlG/AqVFURlJeHhvTIxKtl1gcLWynATKRoMJhrVthATJlxg8JvZiFVQSzE2CqN5J4CtGkI5pbCm+CMF006T/ADlhFDcYdD2eBkbd1jD32HAHmTXBxeKdeXctjbQo5Fd7mXrIaAoAKACgAoAKAL7oVAzYuNx3YyWduAAB/M6VrwMHKsmuGrE12lBrmajFYsMxrqTqJszKNkZraz61zqz1NEEVRes1xgoNU3A9oASRQA2wqrJGmFVJEVBIpRQBIhFMiVZMGoppQiTEXpUrF0N2FRoB6qUWAkRQA1dRRDZYYbAg0+FJMW5FxhNnLWuFFCpTZdYTBAVrhTQlyLYQJGhllYJGouznd5DiSeAGpps5QpRzTF3cnZHPul3Sw4n6KEGPDg932pCNzSW+C7h4muDisXKu+S5G6jQUNXuZeshoCgAoAKACgAoAKANTsbHo0SRIRHIt7gkBZSSSGDHTPawseQseFdChVjkUFo/r/PiZ5xeZt6r6DuOw00Yu0UgHFspy+rDSr1I1IK7TKxcXsyoxk2as05XGxViATSC56pqQF5qm4Hmai4HhNQAhqgkQagD1RQgJcEVNjEq2OzPYVaTsQkVztSGy6Eg1FyRxXqyZFiTFLTEyrRYYaenRkLaLnAzXrXTkKkjTQzxwQtPOSEXgN7se6i+J+ABPCtk60aNPPLyEZXOWVHOOkfSGXFvmc5UH8OIdxB+rc2Op8rAcCtWnVlmkzfTpRpqyKilDAoAKACgAoAKACgAoA1HQiP8AjOgVp0C9UDqQpzdY6jiRZPIMa24FLM2vi4Geu9k9h3EdaGzNYE77ADfvBsKdLOndkLLYqccutZqiGRK8ikFwFAHt6AEk1BJ5egBaqTU2AeTCE1dU2yuYkx4O1MVOxVyFyG1S9A3K6eS9Iky6RHNLLBQB6KkB1DVkQS4HpsWUZf7KOorbR3EzHvlIxBC4aIXy9W0h5FmYr62Cf3jzpfSUnnUeS+pGFW7MRXONYUAFABQAUAFABQAUAFAD+AZxInVEiTOuQjfmvpb1qVe+hErW1OgdLJFWRgtt53V28S7GGjdox2Ie9c2TuakiIy0poueZaiwHoiNTlC44mDJqVTbIzEqLZh402NEq5k6HZ4FOjSsUcyQIAKvlsVuMT6VSRZFTinrNNjEQHNIYwRUAe0AeipAcUVZEEmGmRKsvNmPYitlF6iZoseneH6zCwTD+jYxt5P2lPgLqw/EKnpGF1GovAph3aTiYOuWbAoAKACgAoAKACgAoAKALzoXEDi4yRcIHk9UQsv8AeC1owkVKtG/j6aiq7tBkjbWLLOfOtFeo5SK042RVVmGC0hJqVEi5MgwBPCmxpNlXIsYNmeFPjRFuZPi2f4U9USjmSFwVX6srmPHw9qHAm5BxJApM9CyKbF4isk5jooq5pL1mkxiRHtVCwZaLAehKmxA6sdSkRccEdWsA9GtXSKss8Cda0UxcjVwQ9dhZ4bXzRMVH20GdP7yittSOfDyXn6Ge+WaZy+uEdAKACgAoAKACgAoAKACgCz6OY8Q4hHe+TtK9vqupUm3G1728Kdh6ip1FJi6sc0bI0ON2A7HMnbU6qy6qRzBG+uhLDOXajqhEaqWjG4ej78VPuqI4SXFEuqiyw+xiPZPurRHDW4C3ULGDZx+o3uNOjRtwFuZOh2c39W3uNNUCrkTE2W39W3uq6USmcZxmEKLdlIHO1RJJK5aLuZTaG111C61z6uIWyNEabKLFYpmrFOcmPjFIgtCxpLi2XugXBGpVNkZhwYGp6sMx4cJR1YZhIgqMgXHkgqyiRcdGHq+Qi56IKMoXJeFj1psEUbNp0Vj7a+ddGkuy/BmWqzkVecOmFABQAUAFABQAUAFABQAUAScJtCWL+FLJHzyMy387HWrRnKPwuxVxjLdFknS3GD/3D+uU/EimrFVl+5+pTqKfIUemGN/+Q/uUfkKHiaz/AHMOop8hmTpRjDvxU/pI4/I1R1qj/c/UlUafJDD7bxJ34ic+csh/Woc5Pdsnq4ckRXxTne7HzYmqFrIs+i+OlXFQqrsA0qKy3OVlZgCrLuIsTTqEnGpG3NC6sU4O5dS4C8h04muhKl2mJU9B/wD4cOVX6kjOKTZw5VKokZxz5gOVW6oMw2+DqrphmIsuFpbgXUiK2GpTgTc9SGpUQuSUgpiiRccGGqchGYegwutXjAq5Gs2ImRXkOgSN3J5BVLE/CtcuxRk+4zz1aRxevNHVCgAoAKACgAoAKACgAoAKACgAoAKACgAoAKAJuxMQI8RDI25Jo2Pkrgn4CrQllknyKzV4tHU8XsvLKwtxNel6tN5lxOap3Q1JhqlwJuJENRlC4NFUOIXGHiqriWuRpIKW4lkyLJh6U4FrjYgqMpNx+KKrqJVslxwUxRKtk7DYO9OhTKORY7atDs7FOf6kp6yER/66V0hLJRaK0u1URxOvOnVCgAoAKACgAoAKACgAoAKACgAoAKACgAoAKACgDveP3j7q/wCEV6vD/wDFHwOMVk1WkXQxVCwhqhgMtVGSMPVGWGXqjJGqqSOR1ZEE2GmxKstcDWmmKkHT3/0qf70X+Ytc3pP4S+G/5UcTrhnUCgAoAKACgAoAKA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700337" y="1096005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072423"/>
            <a:ext cx="3494608" cy="349460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57896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50848"/>
            <a:ext cx="8503920" cy="12923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Interpretive Mode Of Communication</a:t>
            </a:r>
            <a:endParaRPr lang="en-US" sz="4400" b="1" dirty="0">
              <a:solidFill>
                <a:srgbClr val="003399"/>
              </a:solidFill>
            </a:endParaRPr>
          </a:p>
        </p:txBody>
      </p:sp>
      <p:pic>
        <p:nvPicPr>
          <p:cNvPr id="8194" name="Picture 2" descr="C:\Users\kathleen.shelton\Pictures\178418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36" y="2819400"/>
            <a:ext cx="5510213" cy="36709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57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34"/>
            <a:ext cx="8229600" cy="646331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Zwischen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FF"/>
                </a:solidFill>
              </a:rPr>
              <a:t>       In </a:t>
            </a:r>
            <a:r>
              <a:rPr lang="en-US" sz="3200" b="1" dirty="0">
                <a:solidFill>
                  <a:srgbClr val="0000FF"/>
                </a:solidFill>
              </a:rPr>
              <a:t>a reading or listening </a:t>
            </a:r>
            <a:r>
              <a:rPr lang="en-US" sz="3200" b="1" dirty="0" smtClean="0">
                <a:solidFill>
                  <a:srgbClr val="0000FF"/>
                </a:solidFill>
              </a:rPr>
              <a:t>task,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      what should students be able to do?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6172200" cy="203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19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5344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  Interpretive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4797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43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74931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K.  Developing </a:t>
            </a:r>
            <a:r>
              <a:rPr lang="en-US" sz="3600" b="1" dirty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</a:t>
            </a:r>
            <a:r>
              <a:rPr lang="en-US" sz="3600" b="1" dirty="0" smtClean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nterpretive </a:t>
            </a:r>
            <a:r>
              <a:rPr lang="en-US" sz="3600" b="1" dirty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</a:t>
            </a:r>
            <a:r>
              <a:rPr lang="en-US" sz="3600" b="1" dirty="0" smtClean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asks Using the ACTFL template </a:t>
            </a:r>
            <a:r>
              <a:rPr lang="en-US" sz="3600" dirty="0" smtClean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- </a:t>
            </a:r>
            <a:r>
              <a:rPr lang="en-US" sz="3600" dirty="0" smtClean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2"/>
              </a:rPr>
              <a:t>Appendix 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874000" cy="5105400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3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</a:t>
            </a:r>
            <a:r>
              <a:rPr lang="en-US" sz="3200" b="1" dirty="0" smtClean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 Developing </a:t>
            </a:r>
            <a:r>
              <a:rPr lang="en-US" sz="3200" b="1" dirty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Interpretive </a:t>
            </a:r>
            <a:r>
              <a:rPr lang="en-US" sz="3200" b="1" dirty="0" smtClean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Tasks Using </a:t>
            </a:r>
            <a:br>
              <a:rPr lang="en-US" sz="3200" b="1" dirty="0" smtClean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en-US" sz="3200" b="1" dirty="0" smtClean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the  ACTFL Template – Appendix 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86800" cy="457200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Literal Comprehension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Key </a:t>
            </a:r>
            <a:r>
              <a:rPr lang="en-US" sz="2200" dirty="0"/>
              <a:t>word recognition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Main </a:t>
            </a:r>
            <a:r>
              <a:rPr lang="en-US" sz="2200" dirty="0" smtClean="0"/>
              <a:t>idea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Supporting d</a:t>
            </a:r>
            <a:r>
              <a:rPr lang="en-US" sz="2200" dirty="0" smtClean="0"/>
              <a:t>etails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Interpretive Comprehension</a:t>
            </a:r>
            <a:endParaRPr lang="en-US" b="1" u="sng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sz="2200" dirty="0"/>
              <a:t>Organizational </a:t>
            </a:r>
            <a:r>
              <a:rPr lang="en-US" sz="2200" dirty="0" smtClean="0"/>
              <a:t>features</a:t>
            </a:r>
            <a:endParaRPr lang="en-US" sz="2200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2200" dirty="0"/>
              <a:t>Guessing meaning from context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200" dirty="0"/>
              <a:t>Inferences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200" dirty="0"/>
              <a:t>Author’s perspective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200" dirty="0"/>
              <a:t>Comparing cultural perspectives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200" dirty="0"/>
              <a:t>Personal reaction to the text</a:t>
            </a:r>
            <a:endParaRPr lang="es-E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1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7493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</a:t>
            </a:r>
            <a:r>
              <a:rPr lang="en-US" sz="3600" b="1" dirty="0" smtClean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 ACTFL Rubric for </a:t>
            </a:r>
            <a:r>
              <a:rPr lang="en-US" sz="3600" b="1" dirty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Interpretive Tasks </a:t>
            </a:r>
            <a:r>
              <a:rPr lang="en-US" sz="3600" dirty="0" smtClean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2"/>
              </a:rPr>
              <a:t>Appendix F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404977" cy="518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56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7493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K.  Sample Interpretive Activities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503920" cy="4572000"/>
          </a:xfrm>
        </p:spPr>
        <p:txBody>
          <a:bodyPr/>
          <a:lstStyle/>
          <a:p>
            <a:r>
              <a:rPr lang="en-US" b="1" dirty="0" smtClean="0"/>
              <a:t>Interpretive Reading and Listening </a:t>
            </a:r>
            <a:r>
              <a:rPr lang="en-US" b="1" dirty="0" smtClean="0">
                <a:hlinkClick r:id="rId2"/>
              </a:rPr>
              <a:t>Activities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Share Listening and Reading activities that you do with your students.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7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599"/>
            <a:ext cx="8229600" cy="16002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Authentic Resources in Interpretive Tasks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kathleen.shelton\Pictures\468622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7999"/>
            <a:ext cx="4618966" cy="34642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73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75895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 Ideas For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Organizing Workshops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51054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600" i="1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en-US" sz="2000" b="1" dirty="0" smtClean="0"/>
              <a:t>We use the OFLA listserv and ODE announcements to organize workshops, spread the message, share ideas and answer questions</a:t>
            </a:r>
            <a:r>
              <a:rPr lang="en-US" sz="2000" b="1" dirty="0"/>
              <a:t>.</a:t>
            </a:r>
          </a:p>
          <a:p>
            <a:pPr marL="342900" indent="-342900">
              <a:buFont typeface="+mj-lt"/>
              <a:buAutoNum type="arabicPeriod" startAt="5"/>
            </a:pPr>
            <a:endParaRPr lang="en-US" sz="2000" b="1" dirty="0"/>
          </a:p>
          <a:p>
            <a:pPr marL="342900" indent="-342900">
              <a:buFont typeface="+mj-lt"/>
              <a:buAutoNum type="arabicPeriod" startAt="5"/>
            </a:pPr>
            <a:r>
              <a:rPr lang="en-US" sz="2000" b="1" dirty="0"/>
              <a:t>We created a cohort of teachers that were trained to lead workshops on proficiency, modes of communication, </a:t>
            </a:r>
            <a:r>
              <a:rPr lang="en-US" sz="2000" b="1" dirty="0" smtClean="0"/>
              <a:t>and performance-based assessments.</a:t>
            </a:r>
          </a:p>
          <a:p>
            <a:pPr marL="342900" indent="-342900">
              <a:buFont typeface="+mj-lt"/>
              <a:buAutoNum type="arabicPeriod" startAt="5"/>
            </a:pPr>
            <a:endParaRPr lang="en-US" sz="2000" b="1" dirty="0"/>
          </a:p>
          <a:p>
            <a:pPr marL="342900" indent="-342900">
              <a:buFont typeface="+mj-lt"/>
              <a:buAutoNum type="arabicPeriod" startAt="5"/>
            </a:pPr>
            <a:r>
              <a:rPr lang="en-US" sz="2000" b="1" dirty="0" smtClean="0"/>
              <a:t>We led (and continue to lead) workshops around the state to get teachers on board, including at the OFLA state conference.</a:t>
            </a:r>
            <a:endParaRPr lang="en-US" sz="2000" b="1" dirty="0"/>
          </a:p>
          <a:p>
            <a:pPr marL="342900" indent="-342900">
              <a:buFont typeface="+mj-lt"/>
              <a:buAutoNum type="arabicPeriod" startAt="5"/>
            </a:pPr>
            <a:endParaRPr lang="en-US" sz="2000" b="1" dirty="0"/>
          </a:p>
          <a:p>
            <a:pPr marL="342900" indent="-342900">
              <a:buFont typeface="+mj-lt"/>
              <a:buAutoNum type="arabicPeriod" startAt="5"/>
            </a:pPr>
            <a:r>
              <a:rPr lang="en-US" sz="2000" b="1" dirty="0" smtClean="0"/>
              <a:t>ODE and OFLA continue to offer free or low-cost professional development around the state, for teachers who want to learn even more!</a:t>
            </a:r>
          </a:p>
          <a:p>
            <a:endParaRPr lang="en-US" sz="1600" b="1" dirty="0"/>
          </a:p>
          <a:p>
            <a:pPr marL="0" indent="0">
              <a:buNone/>
            </a:pP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77791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34"/>
            <a:ext cx="8229600" cy="64633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29600" cy="345340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1</a:t>
            </a:r>
            <a:r>
              <a:rPr lang="en-US" sz="2800" b="1" dirty="0" smtClean="0">
                <a:solidFill>
                  <a:srgbClr val="0000FF"/>
                </a:solidFill>
              </a:rPr>
              <a:t>.    What would make a resource culturally 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       “authentic” vs. “not authentic”?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2.    What </a:t>
            </a:r>
            <a:r>
              <a:rPr lang="en-US" sz="2800" b="1" dirty="0">
                <a:solidFill>
                  <a:srgbClr val="0000FF"/>
                </a:solidFill>
              </a:rPr>
              <a:t>are benefits of using authentic </a:t>
            </a:r>
            <a:br>
              <a:rPr lang="en-US" sz="2800" b="1" dirty="0">
                <a:solidFill>
                  <a:srgbClr val="0000FF"/>
                </a:solidFill>
              </a:rPr>
            </a:br>
            <a:r>
              <a:rPr lang="en-US" sz="2800" b="1" dirty="0">
                <a:solidFill>
                  <a:srgbClr val="0000FF"/>
                </a:solidFill>
              </a:rPr>
              <a:t>     </a:t>
            </a:r>
            <a:r>
              <a:rPr lang="en-US" sz="2800" b="1" dirty="0" smtClean="0">
                <a:solidFill>
                  <a:srgbClr val="0000FF"/>
                </a:solidFill>
              </a:rPr>
              <a:t>  cultural resources </a:t>
            </a:r>
            <a:r>
              <a:rPr lang="en-US" sz="2800" b="1" dirty="0">
                <a:solidFill>
                  <a:srgbClr val="0000FF"/>
                </a:solidFill>
              </a:rPr>
              <a:t>with your students?</a:t>
            </a:r>
          </a:p>
          <a:p>
            <a:pPr marL="0" indent="0" algn="ctr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600"/>
            <a:ext cx="7924800" cy="2057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29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492443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   What is “Culture” ?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599"/>
            <a:ext cx="8229600" cy="3928533"/>
          </a:xfrm>
        </p:spPr>
        <p:txBody>
          <a:bodyPr/>
          <a:lstStyle/>
          <a:p>
            <a:pPr marL="571500" indent="-571500"/>
            <a:r>
              <a:rPr lang="en-US" sz="2400" b="1" i="1" dirty="0"/>
              <a:t>Products (the What): </a:t>
            </a:r>
          </a:p>
          <a:p>
            <a:pPr marL="915987" lvl="1" indent="-571500"/>
            <a:r>
              <a:rPr lang="en-US" sz="2000" b="1" i="1" dirty="0"/>
              <a:t>monuments, laws, music, etc</a:t>
            </a:r>
            <a:r>
              <a:rPr lang="en-US" sz="2000" b="1" i="1" dirty="0" smtClean="0"/>
              <a:t>.</a:t>
            </a:r>
          </a:p>
          <a:p>
            <a:pPr marL="344487" lvl="1" indent="0">
              <a:buNone/>
            </a:pPr>
            <a:endParaRPr lang="en-US" sz="2000" i="1" dirty="0"/>
          </a:p>
          <a:p>
            <a:pPr marL="571500" indent="-571500"/>
            <a:r>
              <a:rPr lang="en-US" sz="2400" b="1" i="1" dirty="0"/>
              <a:t>Practices  (the How):</a:t>
            </a:r>
          </a:p>
          <a:p>
            <a:pPr marL="915987" lvl="1" indent="-571500"/>
            <a:r>
              <a:rPr lang="en-US" sz="2000" b="1" i="1" dirty="0"/>
              <a:t>eating </a:t>
            </a:r>
            <a:r>
              <a:rPr lang="en-US" sz="2000" b="1" i="1" dirty="0" smtClean="0"/>
              <a:t>or shopping habits</a:t>
            </a:r>
            <a:r>
              <a:rPr lang="en-US" sz="2000" b="1" i="1" dirty="0"/>
              <a:t>, use of space, etc</a:t>
            </a:r>
            <a:r>
              <a:rPr lang="en-US" sz="2000" b="1" i="1" dirty="0" smtClean="0"/>
              <a:t>.</a:t>
            </a:r>
          </a:p>
          <a:p>
            <a:pPr marL="344487" lvl="1" indent="0">
              <a:buNone/>
            </a:pPr>
            <a:endParaRPr lang="en-US" sz="2000" b="1" i="1" dirty="0"/>
          </a:p>
          <a:p>
            <a:pPr marL="571500" indent="-571500"/>
            <a:r>
              <a:rPr lang="en-US" sz="2400" b="1" i="1" dirty="0"/>
              <a:t>Perspectives (the Why):</a:t>
            </a:r>
          </a:p>
          <a:p>
            <a:pPr marL="915987" lvl="1" indent="-571500"/>
            <a:r>
              <a:rPr lang="en-US" sz="2000" b="1" i="1" dirty="0"/>
              <a:t>values, attitudes, beliefs, etc.</a:t>
            </a:r>
            <a:br>
              <a:rPr lang="en-US" sz="2000" b="1" i="1" dirty="0"/>
            </a:br>
            <a:endParaRPr lang="en-US" sz="1800" b="1" i="1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635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49244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 How Can I Embed Culture Into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Lessons?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453813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0000FF"/>
                </a:solidFill>
                <a:hlinkClick r:id="rId2"/>
              </a:rPr>
              <a:t>NCSSFL Intercultural Can-Do statements </a:t>
            </a:r>
            <a:r>
              <a:rPr lang="en-US" sz="2800" dirty="0" smtClean="0"/>
              <a:t>give concrete ideas for embedding culture into your lessons, in the target language.</a:t>
            </a:r>
          </a:p>
          <a:p>
            <a:endParaRPr lang="en-US" sz="2800" dirty="0"/>
          </a:p>
          <a:p>
            <a:r>
              <a:rPr lang="en-US" sz="2800" dirty="0" smtClean="0"/>
              <a:t>The Culture Can-Do </a:t>
            </a:r>
            <a:r>
              <a:rPr lang="en-US" sz="2800" dirty="0"/>
              <a:t>Checklists can be </a:t>
            </a:r>
            <a:r>
              <a:rPr lang="en-US" sz="2800" dirty="0" smtClean="0"/>
              <a:t>found </a:t>
            </a:r>
            <a:r>
              <a:rPr lang="en-US" sz="2800" dirty="0"/>
              <a:t>in the ODE Model </a:t>
            </a:r>
            <a:r>
              <a:rPr lang="en-US" sz="2800" dirty="0" smtClean="0"/>
              <a:t>Curriculum, under </a:t>
            </a:r>
            <a:r>
              <a:rPr lang="en-US" sz="2800" dirty="0">
                <a:solidFill>
                  <a:srgbClr val="C00000"/>
                </a:solidFill>
              </a:rPr>
              <a:t>“Expectations for Learning</a:t>
            </a:r>
            <a:r>
              <a:rPr lang="en-US" sz="2800" dirty="0" smtClean="0">
                <a:solidFill>
                  <a:srgbClr val="C00000"/>
                </a:solidFill>
              </a:rPr>
              <a:t>”.</a:t>
            </a:r>
          </a:p>
          <a:p>
            <a:endParaRPr lang="en-US" sz="2800" dirty="0" smtClean="0"/>
          </a:p>
          <a:p>
            <a:r>
              <a:rPr lang="en-US" sz="2800" dirty="0"/>
              <a:t>Checklists can be given to students, parents and administrators to clarify the </a:t>
            </a:r>
            <a:r>
              <a:rPr lang="en-US" sz="2800" dirty="0" smtClean="0"/>
              <a:t>cultural learning goals for </a:t>
            </a:r>
            <a:r>
              <a:rPr lang="en-US" sz="2800" dirty="0"/>
              <a:t>the course.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940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838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  What is an Authentic Resource?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7696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An </a:t>
            </a:r>
            <a:r>
              <a:rPr lang="en-US" b="1" dirty="0"/>
              <a:t>audio, video, or text made </a:t>
            </a:r>
            <a:r>
              <a:rPr lang="en-US" b="1" i="1" dirty="0">
                <a:solidFill>
                  <a:srgbClr val="C00000"/>
                </a:solidFill>
              </a:rPr>
              <a:t>by</a:t>
            </a:r>
            <a:r>
              <a:rPr lang="en-US" b="1" dirty="0">
                <a:solidFill>
                  <a:srgbClr val="C00000"/>
                </a:solidFill>
              </a:rPr>
              <a:t> native speakers </a:t>
            </a:r>
            <a:r>
              <a:rPr lang="en-US" b="1" i="1" dirty="0">
                <a:solidFill>
                  <a:srgbClr val="C00000"/>
                </a:solidFill>
              </a:rPr>
              <a:t>for</a:t>
            </a:r>
            <a:r>
              <a:rPr lang="en-US" b="1" dirty="0">
                <a:solidFill>
                  <a:srgbClr val="C00000"/>
                </a:solidFill>
              </a:rPr>
              <a:t> native speakers</a:t>
            </a:r>
            <a:r>
              <a:rPr lang="en-US" b="1" dirty="0" smtClean="0">
                <a:solidFill>
                  <a:srgbClr val="C00000"/>
                </a:solidFill>
              </a:rPr>
              <a:t>. </a:t>
            </a:r>
          </a:p>
          <a:p>
            <a:endParaRPr lang="en-US" b="1" dirty="0" smtClean="0"/>
          </a:p>
          <a:p>
            <a:r>
              <a:rPr lang="en-US" b="1" dirty="0"/>
              <a:t>It gives a distinct </a:t>
            </a:r>
            <a:r>
              <a:rPr lang="en-US" b="1" dirty="0">
                <a:solidFill>
                  <a:srgbClr val="C00000"/>
                </a:solidFill>
              </a:rPr>
              <a:t>native perspective </a:t>
            </a:r>
            <a:r>
              <a:rPr lang="en-US" b="1" dirty="0"/>
              <a:t>of the target culture and its people by providing a </a:t>
            </a:r>
            <a:r>
              <a:rPr lang="en-US" b="1" dirty="0">
                <a:solidFill>
                  <a:srgbClr val="C00000"/>
                </a:solidFill>
              </a:rPr>
              <a:t>real-life experience </a:t>
            </a:r>
            <a:r>
              <a:rPr lang="en-US" b="1" dirty="0"/>
              <a:t>of the products and practices of that culture.</a:t>
            </a:r>
          </a:p>
          <a:p>
            <a:endParaRPr lang="en-US" b="1" dirty="0"/>
          </a:p>
          <a:p>
            <a:r>
              <a:rPr lang="en-US" b="1" dirty="0" smtClean="0"/>
              <a:t>An authentic resource </a:t>
            </a:r>
            <a:r>
              <a:rPr lang="en-US" b="1" dirty="0" smtClean="0">
                <a:solidFill>
                  <a:srgbClr val="C00000"/>
                </a:solidFill>
              </a:rPr>
              <a:t>has not been modified </a:t>
            </a:r>
            <a:r>
              <a:rPr lang="en-US" b="1" dirty="0" smtClean="0"/>
              <a:t>or simplified for language learners.*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	*</a:t>
            </a:r>
            <a:r>
              <a:rPr lang="en-US" sz="2800" i="1" dirty="0" smtClean="0"/>
              <a:t>Many </a:t>
            </a:r>
            <a:r>
              <a:rPr lang="en-US" sz="2800" i="1" dirty="0"/>
              <a:t>textbook resources </a:t>
            </a:r>
            <a:r>
              <a:rPr lang="en-US" sz="2800" i="1" dirty="0" smtClean="0"/>
              <a:t>have been </a:t>
            </a:r>
            <a:br>
              <a:rPr lang="en-US" sz="2800" i="1" dirty="0" smtClean="0"/>
            </a:br>
            <a:r>
              <a:rPr lang="en-US" sz="2800" i="1" dirty="0" smtClean="0"/>
              <a:t>           modified</a:t>
            </a:r>
            <a:r>
              <a:rPr lang="en-US" sz="2800" i="1" dirty="0"/>
              <a:t> </a:t>
            </a:r>
            <a:r>
              <a:rPr lang="en-US" sz="2800" i="1" dirty="0" smtClean="0"/>
              <a:t>or simplified.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6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4964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  What Type of Authentic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esource </a:t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I Use?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Is it age-, level-, and context appropriate?</a:t>
            </a:r>
            <a:br>
              <a:rPr lang="en-US" sz="2400" b="1" dirty="0" smtClean="0"/>
            </a:br>
            <a:r>
              <a:rPr lang="en-US" sz="2400" b="1" dirty="0" smtClean="0"/>
              <a:t>Is it real-world or interesting for my students?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Is it well-organized, with contextual support and  visuals that match the text?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Could the resource be used across many levels? U</a:t>
            </a:r>
            <a:r>
              <a:rPr lang="en-US" sz="2400" b="1" dirty="0" smtClean="0"/>
              <a:t>se excerpts from the resource, if needed, but don’t change it. Modify your task instead.</a:t>
            </a:r>
            <a:br>
              <a:rPr lang="en-US" sz="2400" b="1" dirty="0" smtClean="0"/>
            </a:br>
            <a:endParaRPr lang="en-US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The goal </a:t>
            </a:r>
            <a:r>
              <a:rPr lang="en-US" sz="2400" b="1" dirty="0"/>
              <a:t>is for students to grapple with the resource and make meaning from </a:t>
            </a:r>
            <a:r>
              <a:rPr lang="en-US" sz="2400" b="1" dirty="0" smtClean="0"/>
              <a:t>it.</a:t>
            </a:r>
            <a:endParaRPr lang="en-US" sz="2400" b="1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849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55399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  Where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uthentic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esources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915400" cy="5029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Ohio Department of Education Model </a:t>
            </a:r>
            <a:r>
              <a:rPr lang="en-US" sz="2400" b="1" dirty="0"/>
              <a:t>Curriculum for World </a:t>
            </a:r>
            <a:r>
              <a:rPr lang="en-US" sz="2400" b="1" dirty="0" smtClean="0"/>
              <a:t>Languages:  </a:t>
            </a:r>
            <a:r>
              <a:rPr lang="en-US" sz="1800" b="1" dirty="0" smtClean="0">
                <a:hlinkClick r:id="rId3"/>
              </a:rPr>
              <a:t>Instructional and Authentic Resources</a:t>
            </a:r>
            <a:endParaRPr lang="en-US" sz="1800" b="1" dirty="0" smtClean="0"/>
          </a:p>
          <a:p>
            <a:endParaRPr lang="en-US" sz="2000" b="1" dirty="0"/>
          </a:p>
          <a:p>
            <a:r>
              <a:rPr lang="en-US" sz="2400" b="1" dirty="0" err="1" smtClean="0"/>
              <a:t>FLTeach</a:t>
            </a:r>
            <a:r>
              <a:rPr lang="en-US" sz="2400" b="1" dirty="0" smtClean="0"/>
              <a:t>:  </a:t>
            </a:r>
            <a:r>
              <a:rPr lang="en-US" sz="1800" b="1" dirty="0" smtClean="0">
                <a:hlinkClick r:id="rId4"/>
              </a:rPr>
              <a:t>http</a:t>
            </a:r>
            <a:r>
              <a:rPr lang="en-US" sz="1800" b="1" dirty="0">
                <a:hlinkClick r:id="rId4"/>
              </a:rPr>
              <a:t>://</a:t>
            </a:r>
            <a:r>
              <a:rPr lang="en-US" sz="1800" b="1" dirty="0" smtClean="0">
                <a:hlinkClick r:id="rId4"/>
              </a:rPr>
              <a:t>web.cortland.edu/flteach/flteach-res.html</a:t>
            </a:r>
            <a:endParaRPr lang="en-US" sz="1800" b="1" dirty="0" smtClean="0"/>
          </a:p>
          <a:p>
            <a:endParaRPr lang="en-US" sz="2400" b="1" i="1" dirty="0" smtClean="0"/>
          </a:p>
          <a:p>
            <a:r>
              <a:rPr lang="en-US" sz="2400" b="1" dirty="0" smtClean="0"/>
              <a:t>Deutsche </a:t>
            </a:r>
            <a:r>
              <a:rPr lang="en-US" sz="2400" b="1" dirty="0" err="1" smtClean="0"/>
              <a:t>Welle</a:t>
            </a:r>
            <a:r>
              <a:rPr lang="en-US" sz="2400" b="1" dirty="0" smtClean="0"/>
              <a:t> - current events in 30 languages: </a:t>
            </a:r>
            <a:r>
              <a:rPr lang="en-US" sz="2000" b="1" dirty="0" smtClean="0">
                <a:hlinkClick r:id="rId5"/>
              </a:rPr>
              <a:t>ww.dw.de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 smtClean="0"/>
          </a:p>
          <a:p>
            <a:r>
              <a:rPr lang="en-US" sz="2400" b="1" dirty="0" err="1" smtClean="0"/>
              <a:t>Ver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Taal</a:t>
            </a:r>
            <a:r>
              <a:rPr lang="en-US" sz="2400" b="1" dirty="0"/>
              <a:t> </a:t>
            </a:r>
            <a:r>
              <a:rPr lang="en-US" sz="2400" b="1" dirty="0" smtClean="0"/>
              <a:t>- Spanish</a:t>
            </a:r>
            <a:r>
              <a:rPr lang="en-US" sz="2400" b="1" dirty="0"/>
              <a:t>, </a:t>
            </a:r>
            <a:r>
              <a:rPr lang="en-US" sz="2400" b="1" dirty="0" smtClean="0"/>
              <a:t>French: </a:t>
            </a:r>
            <a:r>
              <a:rPr lang="en-US" sz="2000" b="1" dirty="0" smtClean="0">
                <a:solidFill>
                  <a:srgbClr val="0000FF"/>
                </a:solidFill>
                <a:hlinkClick r:id="rId6"/>
              </a:rPr>
              <a:t>www.ver-taal.com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400" b="1" dirty="0" smtClean="0"/>
              <a:t>Youtube. Google images.  Google (.</a:t>
            </a:r>
            <a:r>
              <a:rPr lang="en-US" sz="2400" b="1" dirty="0" err="1" smtClean="0"/>
              <a:t>fr</a:t>
            </a:r>
            <a:r>
              <a:rPr lang="en-US" sz="2400" b="1" dirty="0" smtClean="0"/>
              <a:t> / .es/ .de / etc.)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>
                <a:hlinkClick r:id="rId7"/>
              </a:rPr>
              <a:t>GO-TO List </a:t>
            </a:r>
            <a:r>
              <a:rPr lang="en-US" sz="2400" b="1" dirty="0"/>
              <a:t>of World Language </a:t>
            </a:r>
            <a:r>
              <a:rPr lang="en-US" sz="2400" b="1" dirty="0" smtClean="0"/>
              <a:t>Resources</a:t>
            </a:r>
          </a:p>
          <a:p>
            <a:endParaRPr lang="en-US" sz="2400" b="1" dirty="0" smtClean="0"/>
          </a:p>
          <a:p>
            <a:pPr marL="0" indent="0">
              <a:buNone/>
            </a:pPr>
            <a:endParaRPr lang="en-US" sz="2000" b="1" dirty="0"/>
          </a:p>
          <a:p>
            <a:pPr lvl="0"/>
            <a:endParaRPr lang="en-US" sz="1900" b="1" dirty="0">
              <a:solidFill>
                <a:srgbClr val="0000FF"/>
              </a:solidFill>
            </a:endParaRPr>
          </a:p>
          <a:p>
            <a:endParaRPr lang="en-US" sz="2400" b="1" dirty="0"/>
          </a:p>
          <a:p>
            <a:pPr lvl="0"/>
            <a:endParaRPr lang="en-US" sz="1800" dirty="0">
              <a:solidFill>
                <a:prstClr val="black"/>
              </a:solidFill>
            </a:endParaRP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9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4633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 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Między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Tobą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Mną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971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00FF"/>
                </a:solidFill>
              </a:rPr>
              <a:t>1.  What </a:t>
            </a:r>
            <a:r>
              <a:rPr lang="en-US" sz="3200" b="1" dirty="0">
                <a:solidFill>
                  <a:srgbClr val="0000FF"/>
                </a:solidFill>
              </a:rPr>
              <a:t>are appropriate authentic </a:t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200" b="1" dirty="0">
                <a:solidFill>
                  <a:srgbClr val="0000FF"/>
                </a:solidFill>
              </a:rPr>
              <a:t>     resources for lower level students</a:t>
            </a:r>
            <a:r>
              <a:rPr lang="en-US" sz="3200" b="1" dirty="0" smtClean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endParaRPr lang="en-US" sz="32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FF"/>
                </a:solidFill>
              </a:rPr>
              <a:t>2.  Share your “Go-To” sites for authentic</a:t>
            </a:r>
            <a:br>
              <a:rPr lang="en-US" sz="3200" b="1" dirty="0" smtClean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     resources.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8645236" cy="1295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43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83515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 Teaching Grammar Inductively Using an Authentic Resource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Share ways that you teach grammar inductively with your students.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3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athleen.shelton\Pictures\181962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96554"/>
            <a:ext cx="5334000" cy="372174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03920" cy="14447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Interpersonal Mode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Communication</a:t>
            </a:r>
            <a:endParaRPr lang="en-US" sz="4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3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34"/>
            <a:ext cx="8229600" cy="64633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Nous!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95400"/>
            <a:ext cx="7924800" cy="45259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FF"/>
                </a:solidFill>
              </a:rPr>
              <a:t>Share examples of interpersonal speaking, writing, or signing tasks that your students do.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6172200" cy="203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50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75895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Suggestions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51054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600" i="1" dirty="0" smtClean="0"/>
          </a:p>
          <a:p>
            <a:pPr marL="342900" indent="-342900">
              <a:buFont typeface="+mj-lt"/>
              <a:buAutoNum type="arabicPeriod" startAt="9"/>
            </a:pPr>
            <a:r>
              <a:rPr lang="en-US" sz="2000" b="1" dirty="0" smtClean="0"/>
              <a:t>For districts that only have 1 or 2 world language teachers, or are isolated from collaboration with other colleagues:</a:t>
            </a:r>
          </a:p>
          <a:p>
            <a:pPr marL="342900" indent="-342900">
              <a:buFont typeface="+mj-lt"/>
              <a:buAutoNum type="arabicPeriod" startAt="9"/>
            </a:pPr>
            <a:endParaRPr lang="en-US" sz="2000" b="1" dirty="0" smtClean="0"/>
          </a:p>
          <a:p>
            <a:r>
              <a:rPr lang="en-US" sz="2000" b="1" dirty="0" smtClean="0"/>
              <a:t>      We encourage these teachers to form Professional Learning</a:t>
            </a:r>
            <a:br>
              <a:rPr lang="en-US" sz="2000" b="1" dirty="0" smtClean="0"/>
            </a:br>
            <a:r>
              <a:rPr lang="en-US" sz="2000" b="1" dirty="0" smtClean="0"/>
              <a:t>      Networks for support and collaboration.</a:t>
            </a:r>
          </a:p>
          <a:p>
            <a:pPr lvl="2"/>
            <a:endParaRPr lang="en-US" sz="1300" b="1" dirty="0" smtClean="0"/>
          </a:p>
          <a:p>
            <a:r>
              <a:rPr lang="en-US" sz="2000" b="1" dirty="0" smtClean="0"/>
              <a:t>     These teachers collaborate via Facebook Groups; Google </a:t>
            </a:r>
            <a:br>
              <a:rPr lang="en-US" sz="2000" b="1" dirty="0" smtClean="0"/>
            </a:br>
            <a:r>
              <a:rPr lang="en-US" sz="2000" b="1" dirty="0" smtClean="0"/>
              <a:t>     Hangouts or Google Docs; email groups; periodic meetings</a:t>
            </a:r>
            <a:br>
              <a:rPr lang="en-US" sz="2000" b="1" dirty="0" smtClean="0"/>
            </a:br>
            <a:r>
              <a:rPr lang="en-US" sz="2000" b="1" dirty="0" smtClean="0"/>
              <a:t>     for face-to-face collaboration, discussions, or guest speakers.</a:t>
            </a:r>
            <a:endParaRPr lang="en-US" sz="1300" b="1" dirty="0" smtClean="0"/>
          </a:p>
          <a:p>
            <a:pPr marL="0" indent="0">
              <a:buNone/>
            </a:pP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14535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 Interpersonal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75718" cy="499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25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 Interpersonal Ideas and Samples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457504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Interpersonal Ideas and Samples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521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5879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 Logistics for Assessing </a:t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Interpersonal Speaking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01087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400" b="1" dirty="0" smtClean="0">
                <a:solidFill>
                  <a:srgbClr val="C00000"/>
                </a:solidFill>
              </a:rPr>
              <a:t>How do I keep the other students busy </a:t>
            </a:r>
          </a:p>
          <a:p>
            <a:pPr marL="0" indent="0" algn="ctr">
              <a:buNone/>
            </a:pPr>
            <a:r>
              <a:rPr lang="en-US" sz="3400" b="1" dirty="0" smtClean="0">
                <a:solidFill>
                  <a:srgbClr val="C00000"/>
                </a:solidFill>
              </a:rPr>
              <a:t>while I’m assessing?</a:t>
            </a:r>
            <a:br>
              <a:rPr lang="en-US" sz="3400" b="1" dirty="0" smtClean="0">
                <a:solidFill>
                  <a:srgbClr val="C00000"/>
                </a:solidFill>
              </a:rPr>
            </a:br>
            <a:endParaRPr lang="en-US" sz="3400" b="1" dirty="0" smtClean="0">
              <a:solidFill>
                <a:srgbClr val="C00000"/>
              </a:solidFill>
            </a:endParaRPr>
          </a:p>
          <a:p>
            <a:r>
              <a:rPr lang="en-US" sz="2900" dirty="0" smtClean="0"/>
              <a:t>Google Voice, or other voice programs</a:t>
            </a:r>
            <a:br>
              <a:rPr lang="en-US" sz="2900" dirty="0" smtClean="0"/>
            </a:br>
            <a:endParaRPr lang="en-US" sz="2900" dirty="0" smtClean="0"/>
          </a:p>
          <a:p>
            <a:r>
              <a:rPr lang="en-US" sz="2900" dirty="0"/>
              <a:t>C</a:t>
            </a:r>
            <a:r>
              <a:rPr lang="en-US" sz="2900" dirty="0" smtClean="0"/>
              <a:t>urrent book, literature, project</a:t>
            </a:r>
            <a:br>
              <a:rPr lang="en-US" sz="2900" dirty="0" smtClean="0"/>
            </a:br>
            <a:endParaRPr lang="en-US" sz="2900" dirty="0" smtClean="0"/>
          </a:p>
          <a:p>
            <a:r>
              <a:rPr lang="en-US" sz="2900" dirty="0" smtClean="0"/>
              <a:t>Do speaking in computer lab while students work on projects, online activities, teacher webpage, etc.</a:t>
            </a:r>
            <a:br>
              <a:rPr lang="en-US" sz="2900" dirty="0" smtClean="0"/>
            </a:br>
            <a:endParaRPr lang="en-US" sz="2900" dirty="0" smtClean="0"/>
          </a:p>
          <a:p>
            <a:r>
              <a:rPr lang="en-US" sz="2900" dirty="0" smtClean="0"/>
              <a:t>Show a movie, bring students into hall in groups or individually.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800" b="1" dirty="0" smtClean="0"/>
              <a:t>Group sharing of other strategies: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0935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5209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Presentational Mode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Communication</a:t>
            </a:r>
            <a:endParaRPr lang="en-US" sz="4400" b="1" dirty="0">
              <a:solidFill>
                <a:srgbClr val="003399"/>
              </a:solidFill>
            </a:endParaRPr>
          </a:p>
        </p:txBody>
      </p:sp>
      <p:pic>
        <p:nvPicPr>
          <p:cNvPr id="10242" name="Picture 2" descr="C:\Users\kathleen.shelton\Pictures\GettyImages_200461413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11" y="2895600"/>
            <a:ext cx="2503347" cy="37576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75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34"/>
            <a:ext cx="8229600" cy="64633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¡Entre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Nosotros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95400"/>
            <a:ext cx="7924800" cy="45259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FF"/>
                </a:solidFill>
              </a:rPr>
              <a:t>Share examples of presentational speaking, writing, or signing tasks that your students do.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6172200" cy="203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69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 Presentational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4896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46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 Sample Presentational Tasks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hlinkClick r:id="rId2"/>
              </a:rPr>
              <a:t>Presentational Activity (spontaneous)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  <a:hlinkClick r:id="rId2"/>
              </a:rPr>
              <a:t>Presentational Activity (polished)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  <a:hlinkClick r:id="rId2"/>
              </a:rPr>
              <a:t>Other ideas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b="1" dirty="0" smtClean="0"/>
              <a:t>Group sharing of other ideas.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048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34"/>
            <a:ext cx="8229600" cy="646331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Zwischen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00FF"/>
                </a:solidFill>
              </a:rPr>
              <a:t>Now that you know more about IPAs…</a:t>
            </a:r>
          </a:p>
          <a:p>
            <a:pPr marL="0" indent="0">
              <a:buNone/>
            </a:pPr>
            <a:endParaRPr lang="en-US" sz="32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FF"/>
                </a:solidFill>
              </a:rPr>
              <a:t>…</a:t>
            </a:r>
            <a:r>
              <a:rPr lang="en-US" sz="2800" b="1" dirty="0" smtClean="0">
                <a:solidFill>
                  <a:srgbClr val="0000FF"/>
                </a:solidFill>
              </a:rPr>
              <a:t>discuss the benefits of using a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performance-based assessment of language, instead of a multiple choice or grammar-based test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76800"/>
            <a:ext cx="6172200" cy="142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17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503920" cy="987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IPA:  End-of-unit </a:t>
            </a:r>
            <a:r>
              <a:rPr lang="en-US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en-US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Year-end</a:t>
            </a:r>
            <a:endParaRPr lang="en-US" sz="4000" dirty="0">
              <a:solidFill>
                <a:srgbClr val="003399"/>
              </a:solidFill>
            </a:endParaRPr>
          </a:p>
        </p:txBody>
      </p:sp>
      <p:pic>
        <p:nvPicPr>
          <p:cNvPr id="11266" name="Picture 2" descr="C:\Users\kathleen.shelton\Pictures\180107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40" y="2438400"/>
            <a:ext cx="6272213" cy="417859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72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O.    IPA:  End-of-unit vs Year-end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1" y="1600200"/>
            <a:ext cx="8720666" cy="4724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200" b="1" dirty="0" smtClean="0"/>
              <a:t>IPA for </a:t>
            </a:r>
            <a:r>
              <a:rPr lang="en-US" sz="3200" b="1" dirty="0" smtClean="0">
                <a:hlinkClick r:id="rId2"/>
              </a:rPr>
              <a:t>French 1</a:t>
            </a:r>
            <a:r>
              <a:rPr lang="en-US" sz="3200" b="1" dirty="0" smtClean="0"/>
              <a:t>: </a:t>
            </a:r>
            <a:endParaRPr lang="en-US" sz="32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An IPA created for a unit on “Travel”.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The same IPA modified for a final exam.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Exchange student IPA from year to year.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4746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75895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Run My Workshop?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400" b="1" dirty="0" smtClean="0"/>
              <a:t>We’ve created a </a:t>
            </a:r>
            <a:r>
              <a:rPr lang="en-US" sz="2400" b="1" dirty="0" smtClean="0">
                <a:hlinkClick r:id="rId2"/>
              </a:rPr>
              <a:t>Power Point framework  </a:t>
            </a:r>
            <a:r>
              <a:rPr lang="en-US" sz="2400" b="1" dirty="0" smtClean="0"/>
              <a:t>that you can use to develop a 3 hour “Performance to Proficiency” workshop.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The Power Point is housed with all of the other documents for this workshop.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400" b="1" dirty="0"/>
          </a:p>
          <a:p>
            <a:pPr marL="457200" indent="-457200">
              <a:buFont typeface="+mj-lt"/>
              <a:buAutoNum type="alphaLcParenR" startAt="2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6340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75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Designing an IPA and Unit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(handout)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524000"/>
            <a:ext cx="8492067" cy="4800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	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6858000" cy="5638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1905000"/>
            <a:ext cx="3581400" cy="2031325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b="1" dirty="0" smtClean="0"/>
              <a:t>See p. 22 and your extra handouts for this IPA template.</a:t>
            </a:r>
          </a:p>
          <a:p>
            <a:endParaRPr lang="en-US" b="1" dirty="0"/>
          </a:p>
          <a:p>
            <a:r>
              <a:rPr lang="en-US" b="1" dirty="0" smtClean="0"/>
              <a:t>Jot down ideas for your IPA as we go through the workshop (themes, activities, resources, etc.)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009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Designing an IPA and Unit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(handout)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1" y="1600200"/>
            <a:ext cx="8720666" cy="4724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Choose a theme and a communicative context .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Choose the standards that you will focus on.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Choose the proficiency level you are targeting.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Choose an authentic resource and the tasks for the IPA (interpretive, interpersonal, presentational)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4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Designing an IPA and Unit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(handout)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1" y="1600200"/>
            <a:ext cx="8720666" cy="4724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sz="2400" b="1" dirty="0" smtClean="0"/>
              <a:t>Determine the </a:t>
            </a:r>
            <a:r>
              <a:rPr lang="en-US" sz="2400" b="1" dirty="0" smtClean="0">
                <a:hlinkClick r:id="rId2"/>
              </a:rPr>
              <a:t>functional language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  </a:t>
            </a:r>
            <a:r>
              <a:rPr lang="en-US" sz="2000" dirty="0" smtClean="0"/>
              <a:t>(</a:t>
            </a:r>
            <a:r>
              <a:rPr lang="en-US" sz="2000" i="1" dirty="0" smtClean="0"/>
              <a:t>relating an event, describing people, asking questions…)</a:t>
            </a:r>
            <a:endParaRPr lang="en-US" sz="2400" i="1" dirty="0" smtClean="0"/>
          </a:p>
          <a:p>
            <a:pPr marL="0" indent="0">
              <a:buNone/>
            </a:pPr>
            <a:r>
              <a:rPr lang="en-US" sz="2400" b="1" dirty="0" smtClean="0"/>
              <a:t>      and the content </a:t>
            </a:r>
            <a:r>
              <a:rPr lang="en-US" sz="2000" i="1" dirty="0" smtClean="0"/>
              <a:t>(grammar and vocab)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      </a:t>
            </a:r>
            <a:r>
              <a:rPr lang="en-US" sz="2400" b="1" dirty="0" smtClean="0"/>
              <a:t>that your students need to know in order to succeed.</a:t>
            </a:r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sz="2400" b="1" dirty="0" smtClean="0"/>
              <a:t>Design activities for formative assessments and learning checks </a:t>
            </a:r>
            <a:r>
              <a:rPr lang="en-US" sz="2400" i="1" dirty="0" smtClean="0"/>
              <a:t>(interpretive, interpersonal and presentational activities, vocab and grammar practice).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7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Summative Assessment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447800"/>
            <a:ext cx="8503920" cy="457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Interpretive:  </a:t>
            </a:r>
            <a:r>
              <a:rPr lang="en-US" dirty="0" smtClean="0"/>
              <a:t>Read the article about the grading system and tell me if you like it or would it be better to keep the one we have.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Interpersonal:  </a:t>
            </a:r>
            <a:r>
              <a:rPr lang="en-US" dirty="0" smtClean="0"/>
              <a:t>Skype and communicate with a native speaker about his school. This can also be a practice and the conversation could be a phone call to your friend at home telling about the new school.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Presentational:  </a:t>
            </a:r>
            <a:r>
              <a:rPr lang="en-US" dirty="0" smtClean="0"/>
              <a:t>Write a letter to your mom about how your school is different from the school you are attending with your host brother/sister.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Designing a unit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Decide what functional language you need to teach for them to be successful (in other words vocab and grammar)</a:t>
            </a:r>
          </a:p>
          <a:p>
            <a:r>
              <a:rPr lang="en-US" dirty="0" smtClean="0"/>
              <a:t>Design activities for formative assessments</a:t>
            </a:r>
          </a:p>
          <a:p>
            <a:pPr lvl="1"/>
            <a:r>
              <a:rPr lang="en-US" dirty="0" smtClean="0"/>
              <a:t>interpretive</a:t>
            </a:r>
          </a:p>
          <a:p>
            <a:pPr lvl="1"/>
            <a:r>
              <a:rPr lang="en-US" dirty="0" smtClean="0"/>
              <a:t>interpersonal</a:t>
            </a:r>
          </a:p>
          <a:p>
            <a:pPr lvl="1"/>
            <a:r>
              <a:rPr lang="en-US" dirty="0" smtClean="0"/>
              <a:t>presentational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424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Designing a unit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language</a:t>
            </a:r>
          </a:p>
          <a:p>
            <a:pPr lvl="1"/>
            <a:r>
              <a:rPr lang="en-US" dirty="0" smtClean="0"/>
              <a:t>school vocabulary</a:t>
            </a:r>
          </a:p>
          <a:p>
            <a:pPr lvl="1"/>
            <a:r>
              <a:rPr lang="en-US" dirty="0" smtClean="0"/>
              <a:t>comparisons</a:t>
            </a:r>
          </a:p>
          <a:p>
            <a:pPr lvl="1"/>
            <a:r>
              <a:rPr lang="en-US" dirty="0" smtClean="0"/>
              <a:t>how long...</a:t>
            </a:r>
          </a:p>
          <a:p>
            <a:pPr lvl="1"/>
            <a:r>
              <a:rPr lang="en-US" dirty="0" smtClean="0"/>
              <a:t>affirmative and negative ideas</a:t>
            </a:r>
          </a:p>
          <a:p>
            <a:pPr lvl="1"/>
            <a:r>
              <a:rPr lang="en-US" dirty="0" smtClean="0"/>
              <a:t>anything you need or want to incorporate to make the road a bit smoother for the students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119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Design a unit</a:t>
            </a:r>
            <a:r>
              <a:rPr lang="en-US" dirty="0" smtClean="0"/>
              <a:t>	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Look at class schedules from different Hispanic schools</a:t>
            </a:r>
          </a:p>
          <a:p>
            <a:pPr lvl="1"/>
            <a:r>
              <a:rPr lang="en-US" sz="2800" dirty="0" smtClean="0"/>
              <a:t>Talk about the schedules with partners</a:t>
            </a:r>
          </a:p>
          <a:p>
            <a:pPr lvl="1"/>
            <a:r>
              <a:rPr lang="en-US" sz="2800" dirty="0" smtClean="0"/>
              <a:t>make comparisons of schedules with their own schedules</a:t>
            </a:r>
          </a:p>
          <a:p>
            <a:pPr lvl="2"/>
            <a:r>
              <a:rPr lang="en-US" sz="2800" dirty="0" smtClean="0"/>
              <a:t>review/teach comparisons in context</a:t>
            </a:r>
            <a:r>
              <a:rPr lang="es-ES" sz="2800" dirty="0" smtClean="0"/>
              <a:t> </a:t>
            </a:r>
            <a:r>
              <a:rPr lang="es-ES" sz="2800" dirty="0" err="1" smtClean="0"/>
              <a:t>here</a:t>
            </a:r>
            <a:endParaRPr lang="es-ES" sz="28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096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 unit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59" y="233362"/>
            <a:ext cx="4524375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93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 unit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4400" dirty="0" smtClean="0"/>
              <a:t>Look </a:t>
            </a:r>
            <a:r>
              <a:rPr lang="en-US" sz="4400" dirty="0"/>
              <a:t>at art from </a:t>
            </a:r>
            <a:r>
              <a:rPr lang="en-US" sz="4400" dirty="0" err="1"/>
              <a:t>Simón</a:t>
            </a:r>
            <a:r>
              <a:rPr lang="en-US" sz="4400" dirty="0"/>
              <a:t> Silva   </a:t>
            </a:r>
            <a:r>
              <a:rPr lang="en-US" sz="4400" dirty="0" smtClean="0"/>
              <a:t>“</a:t>
            </a:r>
            <a:r>
              <a:rPr lang="en-US" sz="4400" i="1" dirty="0" smtClean="0"/>
              <a:t>El </a:t>
            </a:r>
            <a:r>
              <a:rPr lang="en-US" sz="4400" i="1" dirty="0" err="1"/>
              <a:t>día</a:t>
            </a:r>
            <a:r>
              <a:rPr lang="en-US" sz="4400" i="1" dirty="0"/>
              <a:t> del </a:t>
            </a:r>
            <a:r>
              <a:rPr lang="en-US" sz="4400" i="1" dirty="0" smtClean="0"/>
              <a:t>maestro</a:t>
            </a:r>
            <a:r>
              <a:rPr lang="en-US" sz="4400" dirty="0" smtClean="0"/>
              <a:t>” </a:t>
            </a:r>
            <a:endParaRPr lang="en-US" sz="4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025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167191"/>
            <a:ext cx="8272896" cy="634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95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75895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Run My Workshop?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Today’s workshop will be similar to how we run our Ohio workshops.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 marL="457200" indent="-457200">
              <a:buFont typeface="+mj-lt"/>
              <a:buAutoNum type="alphaLcParenR"/>
            </a:pPr>
            <a:r>
              <a:rPr lang="en-US" sz="2000" b="1" dirty="0" smtClean="0"/>
              <a:t>We incorporate continuous teacher input, sharing and discussion during the workshop.</a:t>
            </a:r>
          </a:p>
          <a:p>
            <a:pPr marL="0" indent="0">
              <a:buNone/>
            </a:pPr>
            <a:r>
              <a:rPr lang="en-US" sz="2000" b="1" dirty="0" smtClean="0"/>
              <a:t>             </a:t>
            </a:r>
            <a:r>
              <a:rPr lang="en-US" sz="2000" i="1" dirty="0" smtClean="0"/>
              <a:t>This allows teachers to see that they are already doing </a:t>
            </a:r>
            <a:br>
              <a:rPr lang="en-US" sz="2000" i="1" dirty="0" smtClean="0"/>
            </a:br>
            <a:r>
              <a:rPr lang="en-US" sz="2000" i="1" dirty="0" smtClean="0"/>
              <a:t>             a lot of proficiency-based instruction and assessment</a:t>
            </a:r>
            <a:r>
              <a:rPr lang="en-US" sz="2000" i="1" dirty="0"/>
              <a:t>.</a:t>
            </a:r>
            <a:endParaRPr lang="en-US" sz="2000" dirty="0" smtClean="0"/>
          </a:p>
          <a:p>
            <a:pPr marL="457200" indent="-457200">
              <a:buFont typeface="+mj-lt"/>
              <a:buAutoNum type="alphaLcParenR" startAt="2"/>
            </a:pPr>
            <a:r>
              <a:rPr lang="en-US" sz="2000" b="1" dirty="0" smtClean="0"/>
              <a:t>We provide concrete examples for everything we talk about.</a:t>
            </a:r>
          </a:p>
          <a:p>
            <a:pPr marL="457200" indent="-457200">
              <a:buFont typeface="+mj-lt"/>
              <a:buAutoNum type="alphaLcParenR" startAt="2"/>
            </a:pPr>
            <a:endParaRPr lang="en-US" sz="2000" b="1" dirty="0" smtClean="0"/>
          </a:p>
          <a:p>
            <a:pPr marL="457200" indent="-457200">
              <a:buFont typeface="+mj-lt"/>
              <a:buAutoNum type="alphaLcParenR" startAt="2"/>
            </a:pPr>
            <a:r>
              <a:rPr lang="en-US" sz="2000" b="1" dirty="0" smtClean="0"/>
              <a:t>We share numerous resources that are already available online,</a:t>
            </a:r>
            <a:br>
              <a:rPr lang="en-US" sz="2000" b="1" dirty="0" smtClean="0"/>
            </a:br>
            <a:r>
              <a:rPr lang="en-US" sz="2000" b="1" dirty="0" smtClean="0"/>
              <a:t> to show teachers that </a:t>
            </a:r>
            <a:r>
              <a:rPr lang="en-US" sz="2000" b="1" dirty="0" smtClean="0">
                <a:solidFill>
                  <a:srgbClr val="C00000"/>
                </a:solidFill>
              </a:rPr>
              <a:t>they don’t have to start from scratch</a:t>
            </a:r>
            <a:r>
              <a:rPr lang="en-US" sz="2000" b="1" dirty="0" smtClean="0"/>
              <a:t>.</a:t>
            </a:r>
          </a:p>
          <a:p>
            <a:pPr marL="457200" indent="-457200">
              <a:buFont typeface="+mj-lt"/>
              <a:buAutoNum type="alphaLcParenR" startAt="2"/>
            </a:pPr>
            <a:endParaRPr lang="en-US" sz="2000" b="1" dirty="0" smtClean="0"/>
          </a:p>
          <a:p>
            <a:pPr marL="457200" indent="-457200">
              <a:buFont typeface="+mj-lt"/>
              <a:buAutoNum type="alphaLcParenR" startAt="2"/>
            </a:pPr>
            <a:r>
              <a:rPr lang="en-US" sz="2000" b="1" dirty="0" smtClean="0"/>
              <a:t>We encourage teachers to incorporate this at a pace that works for them.  </a:t>
            </a:r>
            <a:r>
              <a:rPr lang="en-US" sz="2000" i="1" dirty="0" smtClean="0"/>
              <a:t>It may take several years to implement everything that they want to implement and to develop a repertoire of resources.</a:t>
            </a:r>
          </a:p>
          <a:p>
            <a:pPr marL="457200" indent="-457200">
              <a:buFont typeface="+mj-lt"/>
              <a:buAutoNum type="alphaLcParenR" startAt="2"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85046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Design a unit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hlinkClick r:id="rId2"/>
              </a:rPr>
              <a:t>Listen to student talking about a school day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262302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Formative</a:t>
            </a: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80" y="121038"/>
            <a:ext cx="4706938" cy="66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64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64" y="107576"/>
            <a:ext cx="4417836" cy="64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2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16" y="474133"/>
            <a:ext cx="4559867" cy="629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13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V</a:t>
            </a:r>
            <a:r>
              <a:rPr lang="en-US" b="1" dirty="0" smtClean="0">
                <a:solidFill>
                  <a:srgbClr val="C00000"/>
                </a:solidFill>
              </a:rPr>
              <a:t>ocabulary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Choices-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Not only what is in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the book.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20254" r="22222" b="6019"/>
          <a:stretch/>
        </p:blipFill>
        <p:spPr bwMode="auto">
          <a:xfrm>
            <a:off x="3449577" y="231754"/>
            <a:ext cx="5604111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31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44" y="345018"/>
            <a:ext cx="4792311" cy="621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18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63938" y="-208242"/>
            <a:ext cx="5690108" cy="736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28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ractice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88" y="197887"/>
            <a:ext cx="5123155" cy="649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15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46331"/>
          </a:xfrm>
        </p:spPr>
        <p:txBody>
          <a:bodyPr>
            <a:normAutofit/>
          </a:bodyPr>
          <a:lstStyle/>
          <a:p>
            <a:r>
              <a:rPr lang="e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 Why use an IPA</a:t>
            </a:r>
            <a:r>
              <a:rPr lang="e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229600" cy="4724400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0"/>
              </a:spcBef>
              <a:buClr>
                <a:srgbClr val="000000"/>
              </a:buClr>
              <a:buSzPct val="166666"/>
              <a:buFont typeface="+mj-lt"/>
              <a:buAutoNum type="arabicPeriod"/>
            </a:pPr>
            <a:r>
              <a:rPr lang="en" sz="2200" dirty="0" smtClean="0">
                <a:solidFill>
                  <a:srgbClr val="000000"/>
                </a:solidFill>
              </a:rPr>
              <a:t>IPAs are performance/proficiency-based assessments </a:t>
            </a:r>
            <a:br>
              <a:rPr lang="en" sz="2200" dirty="0" smtClean="0">
                <a:solidFill>
                  <a:srgbClr val="000000"/>
                </a:solidFill>
              </a:rPr>
            </a:br>
            <a:r>
              <a:rPr lang="en" sz="2200" dirty="0" smtClean="0">
                <a:solidFill>
                  <a:srgbClr val="000000"/>
                </a:solidFill>
              </a:rPr>
              <a:t> and align with World Language standards.</a:t>
            </a:r>
          </a:p>
          <a:p>
            <a:pPr marL="457200" indent="-457200">
              <a:spcBef>
                <a:spcPts val="0"/>
              </a:spcBef>
              <a:buClr>
                <a:srgbClr val="000000"/>
              </a:buClr>
              <a:buSzPct val="166666"/>
              <a:buFont typeface="+mj-lt"/>
              <a:buAutoNum type="arabicPeriod"/>
            </a:pPr>
            <a:endParaRPr lang="en" sz="2200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0000"/>
              </a:buClr>
              <a:buSzPct val="166666"/>
              <a:buFont typeface="+mj-lt"/>
              <a:buAutoNum type="arabicPeriod"/>
            </a:pPr>
            <a:r>
              <a:rPr lang="en" sz="2200" dirty="0" smtClean="0">
                <a:solidFill>
                  <a:srgbClr val="000000"/>
                </a:solidFill>
              </a:rPr>
              <a:t>IPAs </a:t>
            </a:r>
            <a:r>
              <a:rPr lang="en" sz="2200" dirty="0">
                <a:solidFill>
                  <a:srgbClr val="000000"/>
                </a:solidFill>
              </a:rPr>
              <a:t>match recommended instructional best </a:t>
            </a:r>
            <a:r>
              <a:rPr lang="en" sz="2200" dirty="0" smtClean="0">
                <a:solidFill>
                  <a:srgbClr val="000000"/>
                </a:solidFill>
              </a:rPr>
              <a:t>practices for world </a:t>
            </a:r>
            <a:r>
              <a:rPr lang="en" sz="2200" dirty="0">
                <a:solidFill>
                  <a:srgbClr val="000000"/>
                </a:solidFill>
              </a:rPr>
              <a:t>languages (i.e., assessment </a:t>
            </a:r>
            <a:r>
              <a:rPr lang="en" sz="2200" dirty="0" smtClean="0">
                <a:solidFill>
                  <a:srgbClr val="000000"/>
                </a:solidFill>
              </a:rPr>
              <a:t>guides </a:t>
            </a:r>
            <a:r>
              <a:rPr lang="en" sz="2200" dirty="0">
                <a:solidFill>
                  <a:srgbClr val="000000"/>
                </a:solidFill>
              </a:rPr>
              <a:t>instruction</a:t>
            </a:r>
            <a:r>
              <a:rPr lang="en" sz="2200" dirty="0" smtClean="0">
                <a:solidFill>
                  <a:srgbClr val="000000"/>
                </a:solidFill>
              </a:rPr>
              <a:t>).</a:t>
            </a:r>
          </a:p>
          <a:p>
            <a:pPr marL="457200" indent="-457200">
              <a:spcBef>
                <a:spcPts val="0"/>
              </a:spcBef>
              <a:buClr>
                <a:srgbClr val="000000"/>
              </a:buClr>
              <a:buSzPct val="166666"/>
              <a:buFont typeface="+mj-lt"/>
              <a:buAutoNum type="arabicPeriod"/>
            </a:pPr>
            <a:endParaRPr lang="en" sz="2200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0000"/>
              </a:buClr>
              <a:buSzPct val="166666"/>
              <a:buFont typeface="+mj-lt"/>
              <a:buAutoNum type="arabicPeriod"/>
            </a:pPr>
            <a:r>
              <a:rPr lang="en" sz="2200" dirty="0" smtClean="0">
                <a:solidFill>
                  <a:srgbClr val="000000"/>
                </a:solidFill>
              </a:rPr>
              <a:t>An IPA </a:t>
            </a:r>
            <a:r>
              <a:rPr lang="en" sz="2200" dirty="0">
                <a:solidFill>
                  <a:srgbClr val="000000"/>
                </a:solidFill>
              </a:rPr>
              <a:t>can be used </a:t>
            </a:r>
            <a:r>
              <a:rPr lang="en" sz="2200" dirty="0" smtClean="0">
                <a:solidFill>
                  <a:srgbClr val="000000"/>
                </a:solidFill>
              </a:rPr>
              <a:t>as a summative assessment of </a:t>
            </a:r>
            <a:br>
              <a:rPr lang="en" sz="2200" dirty="0" smtClean="0">
                <a:solidFill>
                  <a:srgbClr val="000000"/>
                </a:solidFill>
              </a:rPr>
            </a:br>
            <a:r>
              <a:rPr lang="en" sz="2200" dirty="0" smtClean="0">
                <a:solidFill>
                  <a:srgbClr val="000000"/>
                </a:solidFill>
              </a:rPr>
              <a:t>performance at </a:t>
            </a:r>
            <a:r>
              <a:rPr lang="en" sz="2200" dirty="0">
                <a:solidFill>
                  <a:srgbClr val="000000"/>
                </a:solidFill>
              </a:rPr>
              <a:t>the </a:t>
            </a:r>
            <a:r>
              <a:rPr lang="en" sz="2200" dirty="0" smtClean="0">
                <a:solidFill>
                  <a:srgbClr val="000000"/>
                </a:solidFill>
              </a:rPr>
              <a:t>end </a:t>
            </a:r>
            <a:r>
              <a:rPr lang="en" sz="2200" dirty="0">
                <a:solidFill>
                  <a:srgbClr val="000000"/>
                </a:solidFill>
              </a:rPr>
              <a:t>of a </a:t>
            </a:r>
            <a:r>
              <a:rPr lang="en" sz="2200" dirty="0" smtClean="0">
                <a:solidFill>
                  <a:srgbClr val="000000"/>
                </a:solidFill>
              </a:rPr>
              <a:t>unit, mid-term exam, and </a:t>
            </a:r>
            <a:br>
              <a:rPr lang="en" sz="2200" dirty="0" smtClean="0">
                <a:solidFill>
                  <a:srgbClr val="000000"/>
                </a:solidFill>
              </a:rPr>
            </a:br>
            <a:r>
              <a:rPr lang="en" sz="2200" dirty="0" smtClean="0">
                <a:solidFill>
                  <a:srgbClr val="000000"/>
                </a:solidFill>
              </a:rPr>
              <a:t>final exam.</a:t>
            </a:r>
          </a:p>
          <a:p>
            <a:pPr marL="457200" indent="-457200">
              <a:spcBef>
                <a:spcPts val="0"/>
              </a:spcBef>
              <a:buClr>
                <a:srgbClr val="000000"/>
              </a:buClr>
              <a:buSzPct val="166666"/>
              <a:buFont typeface="+mj-lt"/>
              <a:buAutoNum type="arabicPeriod"/>
            </a:pPr>
            <a:endParaRPr lang="en" sz="2200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0000"/>
              </a:buClr>
              <a:buSzPct val="166666"/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</a:rPr>
              <a:t>Teachers can collaborate </a:t>
            </a:r>
            <a:r>
              <a:rPr lang="en-US" sz="2200" dirty="0">
                <a:solidFill>
                  <a:prstClr val="black"/>
                </a:solidFill>
              </a:rPr>
              <a:t>with colleagues </a:t>
            </a:r>
            <a:r>
              <a:rPr lang="en-US" sz="2200" dirty="0" smtClean="0">
                <a:solidFill>
                  <a:prstClr val="black"/>
                </a:solidFill>
              </a:rPr>
              <a:t>to </a:t>
            </a:r>
            <a:r>
              <a:rPr lang="en-US" sz="2200" dirty="0">
                <a:solidFill>
                  <a:prstClr val="black"/>
                </a:solidFill>
              </a:rPr>
              <a:t>develop IPAs.</a:t>
            </a:r>
            <a:r>
              <a:rPr lang="en-US" sz="2200" dirty="0"/>
              <a:t> You don’t have to teach the same language or level</a:t>
            </a:r>
            <a:r>
              <a:rPr lang="en-US" sz="2200" dirty="0" smtClean="0"/>
              <a:t>.  Find a similar resource in your language and develop the IPA tasks together.</a:t>
            </a:r>
            <a:endParaRPr lang="en-US" sz="2200" dirty="0"/>
          </a:p>
          <a:p>
            <a:pPr marL="457200" indent="-457200">
              <a:spcBef>
                <a:spcPts val="0"/>
              </a:spcBef>
              <a:buClr>
                <a:srgbClr val="000000"/>
              </a:buClr>
              <a:buSzPct val="166666"/>
              <a:buAutoNum type="arabicPeriod"/>
            </a:pPr>
            <a:endParaRPr lang="en" sz="22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66666"/>
              <a:buNone/>
            </a:pPr>
            <a:endParaRPr lang="en" sz="24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166666"/>
              <a:buFont typeface="Arial" panose="020B0604020202020204" pitchFamily="34" charset="0"/>
              <a:buChar char="•"/>
            </a:pPr>
            <a:endParaRPr lang="en" sz="2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5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696200" cy="61555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I.  What Type of Tasks are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IPA?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805333" cy="49699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Describe clearly what the task </a:t>
            </a:r>
            <a:r>
              <a:rPr lang="en-US" sz="2400" b="1" dirty="0" smtClean="0"/>
              <a:t>is, for each mode.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Students use critical thinking skills to accomplish the task</a:t>
            </a:r>
            <a:r>
              <a:rPr lang="en-US" sz="2400" b="1" dirty="0"/>
              <a:t> </a:t>
            </a:r>
            <a:r>
              <a:rPr lang="en-US" sz="2400" b="1" dirty="0" smtClean="0"/>
              <a:t>(predict, justify, summarize, infer, etc.). </a:t>
            </a:r>
            <a:br>
              <a:rPr lang="en-US" sz="2400" b="1" dirty="0" smtClean="0"/>
            </a:br>
            <a:r>
              <a:rPr lang="en-US" sz="2400" b="1" dirty="0" smtClean="0"/>
              <a:t>(</a:t>
            </a:r>
            <a:r>
              <a:rPr lang="en-US" sz="2000" dirty="0" smtClean="0">
                <a:hlinkClick r:id="rId3"/>
              </a:rPr>
              <a:t>Bloom’s </a:t>
            </a:r>
            <a:r>
              <a:rPr lang="en-US" sz="2000" dirty="0">
                <a:hlinkClick r:id="rId3"/>
              </a:rPr>
              <a:t>Taxonomy for World Languages </a:t>
            </a:r>
            <a:r>
              <a:rPr lang="en-US" sz="2000" dirty="0"/>
              <a:t>– </a:t>
            </a:r>
            <a:r>
              <a:rPr lang="en-US" sz="2000" i="1" dirty="0" err="1"/>
              <a:t>Hedstrom</a:t>
            </a:r>
            <a:r>
              <a:rPr lang="en-US" sz="2000" dirty="0"/>
              <a:t>).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Tasks should have “stretch” to allow students of all abilities to show their language proficiency. The task may have a floor (minimum requirements) but shouldn’t have a “ceiling”.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1210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10560</TotalTime>
  <Words>3053</Words>
  <Application>Microsoft Macintosh PowerPoint</Application>
  <PresentationFormat>On-screen Show (4:3)</PresentationFormat>
  <Paragraphs>582</Paragraphs>
  <Slides>110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1" baseType="lpstr">
      <vt:lpstr>Civic</vt:lpstr>
      <vt:lpstr> Integrated Performance-Based Assessments </vt:lpstr>
      <vt:lpstr>Contact Information</vt:lpstr>
      <vt:lpstr>Handout For This Workshop</vt:lpstr>
      <vt:lpstr>PowerPoint Presentation</vt:lpstr>
      <vt:lpstr>A.  Ideas For Moving Your State  From Performance to Proficiency</vt:lpstr>
      <vt:lpstr>A.  Ideas For Organizing Workshops</vt:lpstr>
      <vt:lpstr>A.  Additional Suggestions</vt:lpstr>
      <vt:lpstr>A.  How Do I Run My Workshop?</vt:lpstr>
      <vt:lpstr>A.  How Do I Run My Workshop?</vt:lpstr>
      <vt:lpstr>Agenda</vt:lpstr>
      <vt:lpstr>Goals of this workshop</vt:lpstr>
      <vt:lpstr>B.  Helpful Websites</vt:lpstr>
      <vt:lpstr>PowerPoint Presentation</vt:lpstr>
      <vt:lpstr>Why Do We Do What We Do?</vt:lpstr>
      <vt:lpstr>Why Do We Do What We Do?</vt:lpstr>
      <vt:lpstr>Why Do We Do What We Do?</vt:lpstr>
      <vt:lpstr>Why Do We Do What We Do?</vt:lpstr>
      <vt:lpstr>Why Do We Do What We Do?</vt:lpstr>
      <vt:lpstr>PowerPoint Presentation</vt:lpstr>
      <vt:lpstr>Entre Nous!</vt:lpstr>
      <vt:lpstr>C.  ACTFL World-Readiness Standards  for Learning Languages</vt:lpstr>
      <vt:lpstr>C.   ACTFL World-Readiness Standards  for Learning Languages</vt:lpstr>
      <vt:lpstr>90% Target Language</vt:lpstr>
      <vt:lpstr>Between Us!</vt:lpstr>
      <vt:lpstr>Use of the Target Language  * See ODE Model Curriculum “Instructional Strategies” for more ideas</vt:lpstr>
      <vt:lpstr>Use of the Target Language </vt:lpstr>
      <vt:lpstr>PowerPoint Presentation</vt:lpstr>
      <vt:lpstr>¡Entre Nosotros!</vt:lpstr>
      <vt:lpstr>D.   Performance vs. Proficiency</vt:lpstr>
      <vt:lpstr>D.   Performance vs. Proficiency</vt:lpstr>
      <vt:lpstr>D.   Performance vs. Proficiency</vt:lpstr>
      <vt:lpstr>D.  Importance of Communicative Proficiency</vt:lpstr>
      <vt:lpstr>PowerPoint Presentation</vt:lpstr>
      <vt:lpstr>Fra Noi !</vt:lpstr>
      <vt:lpstr>E.   ACTFL Proficiency Levels </vt:lpstr>
      <vt:lpstr>E.   The ACTFL Proficiency Guidelines</vt:lpstr>
      <vt:lpstr>E.   The ACTFL Proficiency Guidelines</vt:lpstr>
      <vt:lpstr>E.  ACTFL Proficiency Levels Defined</vt:lpstr>
      <vt:lpstr>PowerPoint Presentation</vt:lpstr>
      <vt:lpstr>PowerPoint Presentation</vt:lpstr>
      <vt:lpstr>NCSSFL-ACTFL Can-Do Statements  </vt:lpstr>
      <vt:lpstr>NCSSFL-ACTFL Can-Do Statements </vt:lpstr>
      <vt:lpstr>Backward Design of Units</vt:lpstr>
      <vt:lpstr>F.  Designing an IPA, Unit or Course</vt:lpstr>
      <vt:lpstr>Integrated Performance  Assessments™ </vt:lpstr>
      <vt:lpstr>Fra Noi! </vt:lpstr>
      <vt:lpstr>H.  What is an IPA?</vt:lpstr>
      <vt:lpstr>H.  Integrated Tasks Within A Common Theme</vt:lpstr>
      <vt:lpstr>                  H. Three Parts of an IPA                     (ODE Model Curriculum link)</vt:lpstr>
      <vt:lpstr> H.  Where Can I Find Sample IPAs?</vt:lpstr>
      <vt:lpstr>PowerPoint Presentation</vt:lpstr>
      <vt:lpstr>PowerPoint Presentation</vt:lpstr>
      <vt:lpstr>Zwischen uns !</vt:lpstr>
      <vt:lpstr>J.  Interpretive Communication</vt:lpstr>
      <vt:lpstr>K.  Developing Interpretive Tasks Using the ACTFL template - Appendix D</vt:lpstr>
      <vt:lpstr>K.  Developing Interpretive Tasks Using  the  ACTFL Template – Appendix D</vt:lpstr>
      <vt:lpstr>K.  ACTFL Rubric for Interpretive Tasks Appendix F</vt:lpstr>
      <vt:lpstr>K.  Sample Interpretive Activities</vt:lpstr>
      <vt:lpstr>PowerPoint Presentation</vt:lpstr>
      <vt:lpstr>Entre Nós!</vt:lpstr>
      <vt:lpstr>L.   What is “Culture” ?</vt:lpstr>
      <vt:lpstr>L. How Can I Embed Culture Into My Lessons?</vt:lpstr>
      <vt:lpstr>L.  What is an Authentic Resource?  </vt:lpstr>
      <vt:lpstr>L.  What Type of Authentic Resource  Should I Use?</vt:lpstr>
      <vt:lpstr>L.  Where Can I Find Authentic Resources?</vt:lpstr>
      <vt:lpstr>L.  Między Tobą A Mną!</vt:lpstr>
      <vt:lpstr>L. Teaching Grammar Inductively Using an Authentic Resource</vt:lpstr>
      <vt:lpstr>PowerPoint Presentation</vt:lpstr>
      <vt:lpstr>Entre Nous! </vt:lpstr>
      <vt:lpstr>M.  Interpersonal Communication</vt:lpstr>
      <vt:lpstr>M.  Interpersonal Ideas and Samples</vt:lpstr>
      <vt:lpstr>M.  Logistics for Assessing  Interpersonal Speaking</vt:lpstr>
      <vt:lpstr>PowerPoint Presentation</vt:lpstr>
      <vt:lpstr>¡Entre Nosotros! </vt:lpstr>
      <vt:lpstr>N.  Presentational Communication</vt:lpstr>
      <vt:lpstr>N.  Sample Presentational Tasks</vt:lpstr>
      <vt:lpstr>Zwischen uns !</vt:lpstr>
      <vt:lpstr>PowerPoint Presentation</vt:lpstr>
      <vt:lpstr>O.    IPA:  End-of-unit vs Year-end</vt:lpstr>
      <vt:lpstr>Designing an IPA and Unit (handout)</vt:lpstr>
      <vt:lpstr>Designing an IPA and Unit (handout)</vt:lpstr>
      <vt:lpstr>Designing an IPA and Unit (handout)</vt:lpstr>
      <vt:lpstr>Summative Assessment</vt:lpstr>
      <vt:lpstr>Designing a unit</vt:lpstr>
      <vt:lpstr>Designing a unit</vt:lpstr>
      <vt:lpstr>Design a unit </vt:lpstr>
      <vt:lpstr>Design a unit</vt:lpstr>
      <vt:lpstr>Design a unit</vt:lpstr>
      <vt:lpstr>PowerPoint Presentation</vt:lpstr>
      <vt:lpstr>Design a unit</vt:lpstr>
      <vt:lpstr>Formative </vt:lpstr>
      <vt:lpstr>PowerPoint Presentation</vt:lpstr>
      <vt:lpstr>PowerPoint Presentation</vt:lpstr>
      <vt:lpstr>Vocabulary</vt:lpstr>
      <vt:lpstr>PowerPoint Presentation</vt:lpstr>
      <vt:lpstr>PowerPoint Presentation</vt:lpstr>
      <vt:lpstr>Practice</vt:lpstr>
      <vt:lpstr>I.  Why use an IPA? </vt:lpstr>
      <vt:lpstr>   I.  What Type of Tasks are in an IPA?</vt:lpstr>
      <vt:lpstr>I.  What Type of Tasks are in an IPA?</vt:lpstr>
      <vt:lpstr>Small Group Creation of IPA Tasks</vt:lpstr>
      <vt:lpstr>P.  Stretching IPA Tasks Across Levels</vt:lpstr>
      <vt:lpstr>+</vt:lpstr>
      <vt:lpstr>Zwischen uns !</vt:lpstr>
      <vt:lpstr>Q.  Rubrics</vt:lpstr>
      <vt:lpstr>Q.  Rubrics </vt:lpstr>
      <vt:lpstr>Q.  Rubrics</vt:lpstr>
      <vt:lpstr>Q.  Rubrics</vt:lpstr>
      <vt:lpstr>Q.  OFLA Rubrics</vt:lpstr>
      <vt:lpstr>References</vt:lpstr>
    </vt:vector>
  </TitlesOfParts>
  <Company>Hudson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Halemba, Martha</dc:creator>
  <cp:lastModifiedBy>Martha Pero</cp:lastModifiedBy>
  <cp:revision>260</cp:revision>
  <dcterms:created xsi:type="dcterms:W3CDTF">2015-02-09T21:14:12Z</dcterms:created>
  <dcterms:modified xsi:type="dcterms:W3CDTF">2015-03-21T15:29:32Z</dcterms:modified>
</cp:coreProperties>
</file>